
<file path=[Content_Types].xml><?xml version="1.0" encoding="utf-8"?>
<Types xmlns="http://schemas.openxmlformats.org/package/2006/content-types">
  <Default ContentType="image/jpeg" Extension="jpg"/>
  <Default ContentType="application/vnd.openxmlformats-officedocument.vmlDrawing" Extension="vml"/>
  <Default ContentType="application/x-fontdata" Extension="fntdata"/>
  <Default ContentType="application/vnd.openxmlformats-officedocument.oleObject" Extension="bin"/>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6858000" cx="12192000"/>
  <p:notesSz cx="6858000" cy="9144000"/>
  <p:embeddedFontLst>
    <p:embeddedFont>
      <p:font typeface="Corbel"/>
      <p:regular r:id="rId30"/>
      <p:bold r:id="rId31"/>
      <p:italic r:id="rId32"/>
      <p:boldItalic r:id="rId33"/>
    </p:embeddedFont>
    <p:embeddedFont>
      <p:font typeface="Lustria"/>
      <p:regular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5" roundtripDataSignature="AMtx7mjepe5Tegpf2bRZALhIJtwJlX3hI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Margaret Ferrick"/>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Corbel-bold.fntdata"/><Relationship Id="rId30" Type="http://schemas.openxmlformats.org/officeDocument/2006/relationships/font" Target="fonts/Corbel-regular.fntdata"/><Relationship Id="rId11" Type="http://schemas.openxmlformats.org/officeDocument/2006/relationships/slide" Target="slides/slide5.xml"/><Relationship Id="rId33" Type="http://schemas.openxmlformats.org/officeDocument/2006/relationships/font" Target="fonts/Corbel-boldItalic.fntdata"/><Relationship Id="rId10" Type="http://schemas.openxmlformats.org/officeDocument/2006/relationships/slide" Target="slides/slide4.xml"/><Relationship Id="rId32" Type="http://schemas.openxmlformats.org/officeDocument/2006/relationships/font" Target="fonts/Corbel-italic.fntdata"/><Relationship Id="rId13" Type="http://schemas.openxmlformats.org/officeDocument/2006/relationships/slide" Target="slides/slide7.xml"/><Relationship Id="rId35" Type="http://customschemas.google.com/relationships/presentationmetadata" Target="metadata"/><Relationship Id="rId12" Type="http://schemas.openxmlformats.org/officeDocument/2006/relationships/slide" Target="slides/slide6.xml"/><Relationship Id="rId34" Type="http://schemas.openxmlformats.org/officeDocument/2006/relationships/font" Target="fonts/Lustria-regular.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6-02-06T20:27:33.995">
    <p:pos x="2593" y="642"/>
    <p:text>need to add this current years numbers</p:text>
    <p:extLst>
      <p:ext uri="{C676402C-5697-4E1C-873F-D02D1690AC5C}">
        <p15:threadingInfo timeZoneBias="0"/>
      </p:ext>
      <p:ext uri="http://customooxmlschemas.google.com/">
        <go:slidesCustomData xmlns:go="http://customooxmlschemas.google.com/" commentPostId="AAABvVDuTr4"/>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Margo </a:t>
            </a:r>
            <a:endParaRPr/>
          </a:p>
        </p:txBody>
      </p:sp>
      <p:sp>
        <p:nvSpPr>
          <p:cNvPr id="91" name="Google Shape;9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400"/>
              <a:buFont typeface="Arial"/>
              <a:buNone/>
            </a:pPr>
            <a:r>
              <a:rPr lang="en-US" sz="1500">
                <a:solidFill>
                  <a:srgbClr val="3F3F3F"/>
                </a:solidFill>
              </a:rPr>
              <a:t>Mike</a:t>
            </a:r>
            <a:endParaRPr sz="1500">
              <a:solidFill>
                <a:srgbClr val="3F3F3F"/>
              </a:solidFill>
            </a:endParaRPr>
          </a:p>
          <a:p>
            <a:pPr indent="0" lvl="0" marL="0" rtl="0" algn="l">
              <a:lnSpc>
                <a:spcPct val="90000"/>
              </a:lnSpc>
              <a:spcBef>
                <a:spcPts val="0"/>
              </a:spcBef>
              <a:spcAft>
                <a:spcPts val="0"/>
              </a:spcAft>
              <a:buSzPts val="1400"/>
              <a:buNone/>
            </a:pPr>
            <a:r>
              <a:t/>
            </a:r>
            <a:endParaRPr sz="1500">
              <a:solidFill>
                <a:srgbClr val="3F3F3F"/>
              </a:solidFill>
            </a:endParaRPr>
          </a:p>
          <a:p>
            <a:pPr indent="0" lvl="0" marL="0" rtl="0" algn="l">
              <a:lnSpc>
                <a:spcPct val="90000"/>
              </a:lnSpc>
              <a:spcBef>
                <a:spcPts val="0"/>
              </a:spcBef>
              <a:spcAft>
                <a:spcPts val="0"/>
              </a:spcAft>
              <a:buSzPts val="1400"/>
              <a:buNone/>
            </a:pPr>
            <a:r>
              <a:t/>
            </a:r>
            <a:endParaRPr sz="1500">
              <a:solidFill>
                <a:srgbClr val="3F3F3F"/>
              </a:solidFill>
            </a:endParaRPr>
          </a:p>
          <a:p>
            <a:pPr indent="0" lvl="0" marL="0" rtl="0" algn="l">
              <a:lnSpc>
                <a:spcPct val="90000"/>
              </a:lnSpc>
              <a:spcBef>
                <a:spcPts val="0"/>
              </a:spcBef>
              <a:spcAft>
                <a:spcPts val="0"/>
              </a:spcAft>
              <a:buSzPts val="1400"/>
              <a:buNone/>
            </a:pPr>
            <a:r>
              <a:rPr lang="en-US" sz="1500">
                <a:solidFill>
                  <a:srgbClr val="3F3F3F"/>
                </a:solidFill>
              </a:rPr>
              <a:t>Salaries and Wages are going up 4.64%  - step scale, cba salary increases, individual contracts </a:t>
            </a:r>
            <a:endParaRPr sz="1500">
              <a:solidFill>
                <a:srgbClr val="3F3F3F"/>
              </a:solidFill>
            </a:endParaRPr>
          </a:p>
          <a:p>
            <a:pPr indent="0" lvl="0" marL="0" rtl="0" algn="l">
              <a:lnSpc>
                <a:spcPct val="90000"/>
              </a:lnSpc>
              <a:spcBef>
                <a:spcPts val="0"/>
              </a:spcBef>
              <a:spcAft>
                <a:spcPts val="0"/>
              </a:spcAft>
              <a:buSzPts val="1400"/>
              <a:buNone/>
            </a:pPr>
            <a:r>
              <a:rPr lang="en-US" sz="1500">
                <a:solidFill>
                  <a:srgbClr val="3F3F3F"/>
                </a:solidFill>
              </a:rPr>
              <a:t>Supplies and Services went down 4.43% </a:t>
            </a:r>
            <a:endParaRPr sz="1500">
              <a:solidFill>
                <a:srgbClr val="3F3F3F"/>
              </a:solidFill>
            </a:endParaRPr>
          </a:p>
          <a:p>
            <a:pPr indent="0" lvl="0" marL="0" rtl="0" algn="l">
              <a:lnSpc>
                <a:spcPct val="90000"/>
              </a:lnSpc>
              <a:spcBef>
                <a:spcPts val="0"/>
              </a:spcBef>
              <a:spcAft>
                <a:spcPts val="0"/>
              </a:spcAft>
              <a:buSzPts val="1400"/>
              <a:buNone/>
            </a:pPr>
            <a:r>
              <a:rPr lang="en-US" sz="1500">
                <a:solidFill>
                  <a:srgbClr val="3F3F3F"/>
                </a:solidFill>
              </a:rPr>
              <a:t>Overall budget number is increase $517,531 from FY26 </a:t>
            </a:r>
            <a:endParaRPr sz="1500">
              <a:solidFill>
                <a:srgbClr val="3F3F3F"/>
              </a:solidFill>
            </a:endParaRPr>
          </a:p>
        </p:txBody>
      </p:sp>
      <p:sp>
        <p:nvSpPr>
          <p:cNvPr id="193" name="Google Shape;193;p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d8dbb897cd_0_1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g2d8dbb897cd_0_1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400"/>
              <a:buNone/>
            </a:pPr>
            <a:r>
              <a:rPr lang="en-US" sz="1500">
                <a:solidFill>
                  <a:srgbClr val="3F3F3F"/>
                </a:solidFill>
              </a:rPr>
              <a:t>Margo</a:t>
            </a:r>
            <a:endParaRPr sz="1500">
              <a:solidFill>
                <a:srgbClr val="3F3F3F"/>
              </a:solidFill>
            </a:endParaRPr>
          </a:p>
          <a:p>
            <a:pPr indent="0" lvl="0" marL="384048" rtl="0" algn="l">
              <a:lnSpc>
                <a:spcPct val="90000"/>
              </a:lnSpc>
              <a:spcBef>
                <a:spcPts val="0"/>
              </a:spcBef>
              <a:spcAft>
                <a:spcPts val="0"/>
              </a:spcAft>
              <a:buSzPts val="1400"/>
              <a:buNone/>
            </a:pPr>
            <a:r>
              <a:t/>
            </a:r>
            <a:endParaRPr b="1" sz="1500">
              <a:solidFill>
                <a:srgbClr val="3F3F3F"/>
              </a:solidFill>
            </a:endParaRPr>
          </a:p>
          <a:p>
            <a:pPr indent="0" lvl="0" marL="384048" rtl="0" algn="l">
              <a:lnSpc>
                <a:spcPct val="90000"/>
              </a:lnSpc>
              <a:spcBef>
                <a:spcPts val="0"/>
              </a:spcBef>
              <a:spcAft>
                <a:spcPts val="0"/>
              </a:spcAft>
              <a:buSzPts val="1400"/>
              <a:buNone/>
            </a:pPr>
            <a:r>
              <a:t/>
            </a:r>
            <a:endParaRPr b="1" sz="1500">
              <a:solidFill>
                <a:srgbClr val="3F3F3F"/>
              </a:solidFill>
            </a:endParaRPr>
          </a:p>
          <a:p>
            <a:pPr indent="0" lvl="0" marL="0" rtl="0" algn="l">
              <a:lnSpc>
                <a:spcPct val="100000"/>
              </a:lnSpc>
              <a:spcBef>
                <a:spcPts val="0"/>
              </a:spcBef>
              <a:spcAft>
                <a:spcPts val="0"/>
              </a:spcAft>
              <a:buSzPts val="1400"/>
              <a:buNone/>
            </a:pPr>
            <a:r>
              <a:t/>
            </a:r>
            <a:endParaRPr/>
          </a:p>
        </p:txBody>
      </p:sp>
      <p:sp>
        <p:nvSpPr>
          <p:cNvPr id="203" name="Google Shape;203;g2d8dbb897cd_0_1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d912874b5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g2d912874b56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Margo </a:t>
            </a:r>
            <a:endParaRPr/>
          </a:p>
        </p:txBody>
      </p:sp>
      <p:sp>
        <p:nvSpPr>
          <p:cNvPr id="212" name="Google Shape;212;g2d912874b56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c3416e9194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g3c3416e9194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400"/>
              <a:buFont typeface="Arial"/>
              <a:buNone/>
            </a:pPr>
            <a:r>
              <a:rPr lang="en-US" sz="1500">
                <a:solidFill>
                  <a:srgbClr val="3F3F3F"/>
                </a:solidFill>
              </a:rPr>
              <a:t>Mike</a:t>
            </a:r>
            <a:endParaRPr sz="1500">
              <a:solidFill>
                <a:srgbClr val="3F3F3F"/>
              </a:solidFill>
            </a:endParaRPr>
          </a:p>
          <a:p>
            <a:pPr indent="0" lvl="0" marL="384048" rtl="0" algn="l">
              <a:lnSpc>
                <a:spcPct val="90000"/>
              </a:lnSpc>
              <a:spcBef>
                <a:spcPts val="0"/>
              </a:spcBef>
              <a:spcAft>
                <a:spcPts val="0"/>
              </a:spcAft>
              <a:buSzPts val="1400"/>
              <a:buNone/>
            </a:pPr>
            <a:r>
              <a:t/>
            </a:r>
            <a:endParaRPr b="1" sz="1500">
              <a:solidFill>
                <a:srgbClr val="3F3F3F"/>
              </a:solidFill>
            </a:endParaRPr>
          </a:p>
          <a:p>
            <a:pPr indent="0" lvl="0" marL="384048" rtl="0" algn="l">
              <a:lnSpc>
                <a:spcPct val="90000"/>
              </a:lnSpc>
              <a:spcBef>
                <a:spcPts val="0"/>
              </a:spcBef>
              <a:spcAft>
                <a:spcPts val="0"/>
              </a:spcAft>
              <a:buSzPts val="1400"/>
              <a:buNone/>
            </a:pPr>
            <a:r>
              <a:t/>
            </a:r>
            <a:endParaRPr b="1" sz="1500">
              <a:solidFill>
                <a:srgbClr val="3F3F3F"/>
              </a:solidFill>
            </a:endParaRPr>
          </a:p>
          <a:p>
            <a:pPr indent="0" lvl="0" marL="0" rtl="0" algn="l">
              <a:lnSpc>
                <a:spcPct val="100000"/>
              </a:lnSpc>
              <a:spcBef>
                <a:spcPts val="0"/>
              </a:spcBef>
              <a:spcAft>
                <a:spcPts val="0"/>
              </a:spcAft>
              <a:buSzPts val="1400"/>
              <a:buNone/>
            </a:pPr>
            <a:r>
              <a:t/>
            </a:r>
            <a:endParaRPr/>
          </a:p>
        </p:txBody>
      </p:sp>
      <p:sp>
        <p:nvSpPr>
          <p:cNvPr id="219" name="Google Shape;219;g3c3416e9194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c3416e9194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g3c3416e9194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400"/>
              <a:buFont typeface="Arial"/>
              <a:buNone/>
            </a:pPr>
            <a:r>
              <a:rPr lang="en-US" sz="1500">
                <a:solidFill>
                  <a:srgbClr val="3F3F3F"/>
                </a:solidFill>
              </a:rPr>
              <a:t>Mike</a:t>
            </a:r>
            <a:endParaRPr sz="1500">
              <a:solidFill>
                <a:srgbClr val="3F3F3F"/>
              </a:solidFill>
            </a:endParaRPr>
          </a:p>
          <a:p>
            <a:pPr indent="0" lvl="0" marL="384048" rtl="0" algn="l">
              <a:lnSpc>
                <a:spcPct val="90000"/>
              </a:lnSpc>
              <a:spcBef>
                <a:spcPts val="0"/>
              </a:spcBef>
              <a:spcAft>
                <a:spcPts val="0"/>
              </a:spcAft>
              <a:buSzPts val="1400"/>
              <a:buNone/>
            </a:pPr>
            <a:r>
              <a:rPr lang="en-US" sz="1500">
                <a:solidFill>
                  <a:srgbClr val="3F3F3F"/>
                </a:solidFill>
              </a:rPr>
              <a:t>PreK - shifting to staffing model that will include dually certified PreK Teachers (Early Childhood and special </a:t>
            </a:r>
            <a:r>
              <a:rPr lang="en-US" sz="1500">
                <a:solidFill>
                  <a:srgbClr val="3F3F3F"/>
                </a:solidFill>
              </a:rPr>
              <a:t>education</a:t>
            </a:r>
            <a:r>
              <a:rPr lang="en-US" sz="1500">
                <a:solidFill>
                  <a:srgbClr val="3F3F3F"/>
                </a:solidFill>
              </a:rPr>
              <a:t>)  We will reduce the special education teacher and increase the paraprofessionals by 1  Model will be 1 </a:t>
            </a:r>
            <a:r>
              <a:rPr lang="en-US" sz="1500">
                <a:solidFill>
                  <a:srgbClr val="3F3F3F"/>
                </a:solidFill>
              </a:rPr>
              <a:t>teacher</a:t>
            </a:r>
            <a:r>
              <a:rPr lang="en-US" sz="1500">
                <a:solidFill>
                  <a:srgbClr val="3F3F3F"/>
                </a:solidFill>
              </a:rPr>
              <a:t> and 2 paras </a:t>
            </a:r>
            <a:endParaRPr sz="1500">
              <a:solidFill>
                <a:srgbClr val="3F3F3F"/>
              </a:solidFill>
            </a:endParaRPr>
          </a:p>
          <a:p>
            <a:pPr indent="0" lvl="0" marL="384048" rtl="0" algn="l">
              <a:lnSpc>
                <a:spcPct val="90000"/>
              </a:lnSpc>
              <a:spcBef>
                <a:spcPts val="0"/>
              </a:spcBef>
              <a:spcAft>
                <a:spcPts val="0"/>
              </a:spcAft>
              <a:buSzPts val="1400"/>
              <a:buNone/>
            </a:pPr>
            <a:r>
              <a:t/>
            </a:r>
            <a:endParaRPr sz="1500">
              <a:solidFill>
                <a:srgbClr val="3F3F3F"/>
              </a:solidFill>
            </a:endParaRPr>
          </a:p>
          <a:p>
            <a:pPr indent="0" lvl="0" marL="384048" rtl="0" algn="l">
              <a:lnSpc>
                <a:spcPct val="90000"/>
              </a:lnSpc>
              <a:spcBef>
                <a:spcPts val="0"/>
              </a:spcBef>
              <a:spcAft>
                <a:spcPts val="0"/>
              </a:spcAft>
              <a:buSzPts val="1400"/>
              <a:buNone/>
            </a:pPr>
            <a:r>
              <a:rPr lang="en-US" sz="1500">
                <a:solidFill>
                  <a:srgbClr val="3F3F3F"/>
                </a:solidFill>
              </a:rPr>
              <a:t>Literacy specialist:  Using our early literacy data to identify our students in early elementary that need literacy intervention.  When we offer strong evidence based intervention we can catch students early and intervene so they won’t struggle in upper elementary and beyond.  </a:t>
            </a:r>
            <a:endParaRPr sz="1500">
              <a:solidFill>
                <a:srgbClr val="3F3F3F"/>
              </a:solidFill>
            </a:endParaRPr>
          </a:p>
          <a:p>
            <a:pPr indent="0" lvl="0" marL="384048" rtl="0" algn="l">
              <a:lnSpc>
                <a:spcPct val="90000"/>
              </a:lnSpc>
              <a:spcBef>
                <a:spcPts val="0"/>
              </a:spcBef>
              <a:spcAft>
                <a:spcPts val="0"/>
              </a:spcAft>
              <a:buSzPts val="1400"/>
              <a:buNone/>
            </a:pPr>
            <a:r>
              <a:t/>
            </a:r>
            <a:endParaRPr b="1" sz="1500">
              <a:solidFill>
                <a:srgbClr val="3F3F3F"/>
              </a:solidFill>
            </a:endParaRPr>
          </a:p>
          <a:p>
            <a:pPr indent="0" lvl="0" marL="0" rtl="0" algn="l">
              <a:lnSpc>
                <a:spcPct val="100000"/>
              </a:lnSpc>
              <a:spcBef>
                <a:spcPts val="0"/>
              </a:spcBef>
              <a:spcAft>
                <a:spcPts val="0"/>
              </a:spcAft>
              <a:buSzPts val="1400"/>
              <a:buNone/>
            </a:pPr>
            <a:r>
              <a:t/>
            </a:r>
            <a:endParaRPr/>
          </a:p>
        </p:txBody>
      </p:sp>
      <p:sp>
        <p:nvSpPr>
          <p:cNvPr id="230" name="Google Shape;230;g3c3416e9194_0_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c61ddf2580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g3c61ddf2580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1000">
                <a:solidFill>
                  <a:srgbClr val="000000"/>
                </a:solidFill>
                <a:latin typeface="Arial"/>
                <a:ea typeface="Arial"/>
                <a:cs typeface="Arial"/>
                <a:sym typeface="Arial"/>
              </a:rPr>
              <a:t>Margo</a:t>
            </a:r>
            <a:endParaRPr b="1" sz="1000">
              <a:solidFill>
                <a:srgbClr val="000000"/>
              </a:solidFill>
              <a:latin typeface="Arial"/>
              <a:ea typeface="Arial"/>
              <a:cs typeface="Arial"/>
              <a:sym typeface="Arial"/>
            </a:endParaRPr>
          </a:p>
          <a:p>
            <a:pPr indent="0" lvl="0" marL="384048" rtl="0" algn="l">
              <a:lnSpc>
                <a:spcPct val="90000"/>
              </a:lnSpc>
              <a:spcBef>
                <a:spcPts val="0"/>
              </a:spcBef>
              <a:spcAft>
                <a:spcPts val="0"/>
              </a:spcAft>
              <a:buSzPts val="1400"/>
              <a:buNone/>
            </a:pPr>
            <a:r>
              <a:t/>
            </a:r>
            <a:endParaRPr b="1" sz="1500">
              <a:solidFill>
                <a:srgbClr val="3F3F3F"/>
              </a:solidFill>
            </a:endParaRPr>
          </a:p>
          <a:p>
            <a:pPr indent="0" lvl="0" marL="384048" rtl="0" algn="l">
              <a:lnSpc>
                <a:spcPct val="90000"/>
              </a:lnSpc>
              <a:spcBef>
                <a:spcPts val="0"/>
              </a:spcBef>
              <a:spcAft>
                <a:spcPts val="0"/>
              </a:spcAft>
              <a:buSzPts val="1400"/>
              <a:buNone/>
            </a:pPr>
            <a:r>
              <a:t/>
            </a:r>
            <a:endParaRPr b="1" sz="1500">
              <a:solidFill>
                <a:srgbClr val="3F3F3F"/>
              </a:solidFill>
            </a:endParaRPr>
          </a:p>
          <a:p>
            <a:pPr indent="0" lvl="0" marL="0" rtl="0" algn="l">
              <a:lnSpc>
                <a:spcPct val="100000"/>
              </a:lnSpc>
              <a:spcBef>
                <a:spcPts val="0"/>
              </a:spcBef>
              <a:spcAft>
                <a:spcPts val="0"/>
              </a:spcAft>
              <a:buSzPts val="1400"/>
              <a:buNone/>
            </a:pPr>
            <a:r>
              <a:rPr lang="en-US"/>
              <a:t>14 - 15 students </a:t>
            </a:r>
            <a:r>
              <a:rPr lang="en-US"/>
              <a:t>per class with 7 students receiving special education services </a:t>
            </a:r>
            <a:endParaRPr/>
          </a:p>
          <a:p>
            <a:pPr indent="0" lvl="0" marL="0" rtl="0" algn="l">
              <a:lnSpc>
                <a:spcPct val="100000"/>
              </a:lnSpc>
              <a:spcBef>
                <a:spcPts val="0"/>
              </a:spcBef>
              <a:spcAft>
                <a:spcPts val="0"/>
              </a:spcAft>
              <a:buSzPts val="1400"/>
              <a:buNone/>
            </a:pPr>
            <a:r>
              <a:rPr lang="en-US"/>
              <a:t>enrollment numbers have decreased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FY23	82</a:t>
            </a:r>
            <a:endParaRPr/>
          </a:p>
          <a:p>
            <a:pPr indent="0" lvl="0" marL="0" rtl="0" algn="l">
              <a:lnSpc>
                <a:spcPct val="100000"/>
              </a:lnSpc>
              <a:spcBef>
                <a:spcPts val="0"/>
              </a:spcBef>
              <a:spcAft>
                <a:spcPts val="0"/>
              </a:spcAft>
              <a:buSzPts val="1400"/>
              <a:buNone/>
            </a:pPr>
            <a:r>
              <a:rPr lang="en-US"/>
              <a:t>FY24	88</a:t>
            </a:r>
            <a:endParaRPr/>
          </a:p>
          <a:p>
            <a:pPr indent="0" lvl="0" marL="0" rtl="0" algn="l">
              <a:lnSpc>
                <a:spcPct val="100000"/>
              </a:lnSpc>
              <a:spcBef>
                <a:spcPts val="0"/>
              </a:spcBef>
              <a:spcAft>
                <a:spcPts val="0"/>
              </a:spcAft>
              <a:buSzPts val="1400"/>
              <a:buNone/>
            </a:pPr>
            <a:r>
              <a:rPr lang="en-US"/>
              <a:t>FY25	71</a:t>
            </a:r>
            <a:endParaRPr/>
          </a:p>
          <a:p>
            <a:pPr indent="0" lvl="0" marL="0" rtl="0" algn="l">
              <a:lnSpc>
                <a:spcPct val="100000"/>
              </a:lnSpc>
              <a:spcBef>
                <a:spcPts val="0"/>
              </a:spcBef>
              <a:spcAft>
                <a:spcPts val="0"/>
              </a:spcAft>
              <a:buSzPts val="1400"/>
              <a:buNone/>
            </a:pPr>
            <a:r>
              <a:rPr lang="en-US"/>
              <a:t>FY26	46</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39" name="Google Shape;239;g3c61ddf2580_0_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c61ddf2580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g3c61ddf2580_0_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400"/>
              <a:buNone/>
            </a:pPr>
            <a:r>
              <a:rPr lang="en-US" sz="1500">
                <a:solidFill>
                  <a:srgbClr val="3F3F3F"/>
                </a:solidFill>
              </a:rPr>
              <a:t>Margo</a:t>
            </a:r>
            <a:endParaRPr sz="1500">
              <a:solidFill>
                <a:srgbClr val="3F3F3F"/>
              </a:solidFill>
            </a:endParaRPr>
          </a:p>
          <a:p>
            <a:pPr indent="0" lvl="0" marL="0" rtl="0" algn="l">
              <a:spcBef>
                <a:spcPts val="0"/>
              </a:spcBef>
              <a:spcAft>
                <a:spcPts val="0"/>
              </a:spcAft>
              <a:buNone/>
            </a:pPr>
            <a:r>
              <a:t/>
            </a:r>
            <a:endParaRPr>
              <a:solidFill>
                <a:srgbClr val="000000"/>
              </a:solidFill>
              <a:latin typeface="Times New Roman"/>
              <a:ea typeface="Times New Roman"/>
              <a:cs typeface="Times New Roman"/>
              <a:sym typeface="Times New Roman"/>
            </a:endParaRPr>
          </a:p>
          <a:p>
            <a:pPr indent="0" lvl="0" marL="384048" rtl="0" algn="l">
              <a:lnSpc>
                <a:spcPct val="90000"/>
              </a:lnSpc>
              <a:spcBef>
                <a:spcPts val="0"/>
              </a:spcBef>
              <a:spcAft>
                <a:spcPts val="0"/>
              </a:spcAft>
              <a:buSzPts val="1400"/>
              <a:buNone/>
            </a:pPr>
            <a:r>
              <a:t/>
            </a:r>
            <a:endParaRPr b="1" sz="1500">
              <a:solidFill>
                <a:srgbClr val="3F3F3F"/>
              </a:solidFill>
            </a:endParaRPr>
          </a:p>
          <a:p>
            <a:pPr indent="0" lvl="0" marL="0" rtl="0" algn="l">
              <a:lnSpc>
                <a:spcPct val="100000"/>
              </a:lnSpc>
              <a:spcBef>
                <a:spcPts val="0"/>
              </a:spcBef>
              <a:spcAft>
                <a:spcPts val="0"/>
              </a:spcAft>
              <a:buSzPts val="1400"/>
              <a:buNone/>
            </a:pPr>
            <a:r>
              <a:t/>
            </a:r>
            <a:endParaRPr/>
          </a:p>
        </p:txBody>
      </p:sp>
      <p:sp>
        <p:nvSpPr>
          <p:cNvPr id="249" name="Google Shape;249;g3c61ddf2580_0_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c61ddf2580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g3c61ddf2580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400"/>
              <a:buNone/>
            </a:pPr>
            <a:r>
              <a:rPr lang="en-US" sz="1500">
                <a:solidFill>
                  <a:srgbClr val="3F3F3F"/>
                </a:solidFill>
              </a:rPr>
              <a:t>Margo</a:t>
            </a:r>
            <a:endParaRPr sz="1500">
              <a:solidFill>
                <a:srgbClr val="3F3F3F"/>
              </a:solidFill>
            </a:endParaRPr>
          </a:p>
          <a:p>
            <a:pPr indent="0" lvl="0" marL="384048" rtl="0" algn="l">
              <a:lnSpc>
                <a:spcPct val="90000"/>
              </a:lnSpc>
              <a:spcBef>
                <a:spcPts val="0"/>
              </a:spcBef>
              <a:spcAft>
                <a:spcPts val="0"/>
              </a:spcAft>
              <a:buSzPts val="1400"/>
              <a:buNone/>
            </a:pPr>
            <a:r>
              <a:rPr lang="en-US" sz="1500">
                <a:solidFill>
                  <a:srgbClr val="3F3F3F"/>
                </a:solidFill>
              </a:rPr>
              <a:t>Building our MTSS model </a:t>
            </a:r>
            <a:endParaRPr sz="1500">
              <a:solidFill>
                <a:srgbClr val="3F3F3F"/>
              </a:solidFill>
            </a:endParaRPr>
          </a:p>
          <a:p>
            <a:pPr indent="0" lvl="0" marL="384048" rtl="0" algn="l">
              <a:lnSpc>
                <a:spcPct val="90000"/>
              </a:lnSpc>
              <a:spcBef>
                <a:spcPts val="0"/>
              </a:spcBef>
              <a:spcAft>
                <a:spcPts val="0"/>
              </a:spcAft>
              <a:buSzPts val="1400"/>
              <a:buNone/>
            </a:pPr>
            <a:r>
              <a:t/>
            </a:r>
            <a:endParaRPr b="1" sz="1500">
              <a:solidFill>
                <a:srgbClr val="3F3F3F"/>
              </a:solidFill>
            </a:endParaRPr>
          </a:p>
          <a:p>
            <a:pPr indent="0" lvl="0" marL="0" rtl="0" algn="l">
              <a:lnSpc>
                <a:spcPct val="100000"/>
              </a:lnSpc>
              <a:spcBef>
                <a:spcPts val="0"/>
              </a:spcBef>
              <a:spcAft>
                <a:spcPts val="0"/>
              </a:spcAft>
              <a:buSzPts val="1400"/>
              <a:buNone/>
            </a:pPr>
            <a:r>
              <a:t/>
            </a:r>
            <a:endParaRPr/>
          </a:p>
        </p:txBody>
      </p:sp>
      <p:sp>
        <p:nvSpPr>
          <p:cNvPr id="259" name="Google Shape;259;g3c61ddf2580_0_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c61ddf258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g3c61ddf2580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400"/>
              <a:buNone/>
            </a:pPr>
            <a:r>
              <a:rPr lang="en-US" sz="1500">
                <a:solidFill>
                  <a:srgbClr val="3F3F3F"/>
                </a:solidFill>
              </a:rPr>
              <a:t>Margo</a:t>
            </a:r>
            <a:endParaRPr sz="1500">
              <a:solidFill>
                <a:srgbClr val="3F3F3F"/>
              </a:solidFill>
            </a:endParaRPr>
          </a:p>
          <a:p>
            <a:pPr indent="0" lvl="0" marL="384048" rtl="0" algn="l">
              <a:lnSpc>
                <a:spcPct val="90000"/>
              </a:lnSpc>
              <a:spcBef>
                <a:spcPts val="0"/>
              </a:spcBef>
              <a:spcAft>
                <a:spcPts val="0"/>
              </a:spcAft>
              <a:buSzPts val="1400"/>
              <a:buNone/>
            </a:pPr>
            <a:r>
              <a:t/>
            </a:r>
            <a:endParaRPr b="1" sz="1500">
              <a:solidFill>
                <a:srgbClr val="3F3F3F"/>
              </a:solidFill>
            </a:endParaRPr>
          </a:p>
          <a:p>
            <a:pPr indent="0" lvl="0" marL="384048" rtl="0" algn="l">
              <a:lnSpc>
                <a:spcPct val="90000"/>
              </a:lnSpc>
              <a:spcBef>
                <a:spcPts val="0"/>
              </a:spcBef>
              <a:spcAft>
                <a:spcPts val="0"/>
              </a:spcAft>
              <a:buSzPts val="1400"/>
              <a:buNone/>
            </a:pPr>
            <a:r>
              <a:t/>
            </a:r>
            <a:endParaRPr b="1" sz="1500">
              <a:solidFill>
                <a:srgbClr val="3F3F3F"/>
              </a:solidFill>
            </a:endParaRPr>
          </a:p>
          <a:p>
            <a:pPr indent="0" lvl="0" marL="0" rtl="0" algn="l">
              <a:lnSpc>
                <a:spcPct val="100000"/>
              </a:lnSpc>
              <a:spcBef>
                <a:spcPts val="0"/>
              </a:spcBef>
              <a:spcAft>
                <a:spcPts val="0"/>
              </a:spcAft>
              <a:buSzPts val="1400"/>
              <a:buNone/>
            </a:pPr>
            <a:r>
              <a:t/>
            </a:r>
            <a:endParaRPr/>
          </a:p>
        </p:txBody>
      </p:sp>
      <p:sp>
        <p:nvSpPr>
          <p:cNvPr id="269" name="Google Shape;269;g3c61ddf2580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3c3416e9194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g3c3416e9194_0_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400"/>
              <a:buNone/>
            </a:pPr>
            <a:r>
              <a:rPr lang="en-US" sz="1500">
                <a:solidFill>
                  <a:srgbClr val="3F3F3F"/>
                </a:solidFill>
              </a:rPr>
              <a:t>Margo</a:t>
            </a:r>
            <a:endParaRPr sz="1500">
              <a:solidFill>
                <a:srgbClr val="3F3F3F"/>
              </a:solidFill>
            </a:endParaRPr>
          </a:p>
          <a:p>
            <a:pPr indent="0" lvl="0" marL="0" rtl="0" algn="l">
              <a:lnSpc>
                <a:spcPct val="90000"/>
              </a:lnSpc>
              <a:spcBef>
                <a:spcPts val="0"/>
              </a:spcBef>
              <a:spcAft>
                <a:spcPts val="0"/>
              </a:spcAft>
              <a:buSzPts val="1400"/>
              <a:buNone/>
            </a:pPr>
            <a:r>
              <a:t/>
            </a:r>
            <a:endParaRPr sz="1500">
              <a:solidFill>
                <a:srgbClr val="3F3F3F"/>
              </a:solidFill>
            </a:endParaRPr>
          </a:p>
          <a:p>
            <a:pPr indent="0" lvl="0" marL="384048" rtl="0" algn="l">
              <a:lnSpc>
                <a:spcPct val="90000"/>
              </a:lnSpc>
              <a:spcBef>
                <a:spcPts val="0"/>
              </a:spcBef>
              <a:spcAft>
                <a:spcPts val="0"/>
              </a:spcAft>
              <a:buSzPts val="1400"/>
              <a:buNone/>
            </a:pPr>
            <a:r>
              <a:t/>
            </a:r>
            <a:endParaRPr b="1" sz="1500">
              <a:solidFill>
                <a:srgbClr val="3F3F3F"/>
              </a:solidFill>
            </a:endParaRPr>
          </a:p>
          <a:p>
            <a:pPr indent="0" lvl="0" marL="384048" rtl="0" algn="l">
              <a:lnSpc>
                <a:spcPct val="90000"/>
              </a:lnSpc>
              <a:spcBef>
                <a:spcPts val="0"/>
              </a:spcBef>
              <a:spcAft>
                <a:spcPts val="0"/>
              </a:spcAft>
              <a:buSzPts val="1400"/>
              <a:buNone/>
            </a:pPr>
            <a:r>
              <a:t/>
            </a:r>
            <a:endParaRPr b="1" sz="1500">
              <a:solidFill>
                <a:srgbClr val="3F3F3F"/>
              </a:solidFill>
            </a:endParaRPr>
          </a:p>
          <a:p>
            <a:pPr indent="0" lvl="0" marL="0" rtl="0" algn="l">
              <a:lnSpc>
                <a:spcPct val="100000"/>
              </a:lnSpc>
              <a:spcBef>
                <a:spcPts val="0"/>
              </a:spcBef>
              <a:spcAft>
                <a:spcPts val="0"/>
              </a:spcAft>
              <a:buSzPts val="1400"/>
              <a:buNone/>
            </a:pPr>
            <a:r>
              <a:t/>
            </a:r>
            <a:endParaRPr/>
          </a:p>
        </p:txBody>
      </p:sp>
      <p:sp>
        <p:nvSpPr>
          <p:cNvPr id="279" name="Google Shape;279;g3c3416e9194_0_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22d2254e5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g322d2254e56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400"/>
              <a:buNone/>
            </a:pPr>
            <a:r>
              <a:rPr lang="en-US" sz="1500">
                <a:solidFill>
                  <a:srgbClr val="3F3F3F"/>
                </a:solidFill>
              </a:rPr>
              <a:t>Margo</a:t>
            </a:r>
            <a:endParaRPr sz="1500">
              <a:solidFill>
                <a:srgbClr val="3F3F3F"/>
              </a:solidFill>
            </a:endParaRPr>
          </a:p>
          <a:p>
            <a:pPr indent="0" lvl="0" marL="384048" rtl="0" algn="l">
              <a:lnSpc>
                <a:spcPct val="90000"/>
              </a:lnSpc>
              <a:spcBef>
                <a:spcPts val="0"/>
              </a:spcBef>
              <a:spcAft>
                <a:spcPts val="0"/>
              </a:spcAft>
              <a:buSzPts val="1400"/>
              <a:buNone/>
            </a:pPr>
            <a:r>
              <a:t/>
            </a:r>
            <a:endParaRPr b="1" sz="1500">
              <a:solidFill>
                <a:srgbClr val="3F3F3F"/>
              </a:solidFill>
            </a:endParaRPr>
          </a:p>
          <a:p>
            <a:pPr indent="0" lvl="0" marL="384048" rtl="0" algn="l">
              <a:lnSpc>
                <a:spcPct val="90000"/>
              </a:lnSpc>
              <a:spcBef>
                <a:spcPts val="0"/>
              </a:spcBef>
              <a:spcAft>
                <a:spcPts val="0"/>
              </a:spcAft>
              <a:buSzPts val="1400"/>
              <a:buNone/>
            </a:pPr>
            <a:r>
              <a:t/>
            </a:r>
            <a:endParaRPr b="1" sz="1500">
              <a:solidFill>
                <a:srgbClr val="3F3F3F"/>
              </a:solidFill>
            </a:endParaRPr>
          </a:p>
          <a:p>
            <a:pPr indent="0" lvl="0" marL="0" rtl="0" algn="l">
              <a:lnSpc>
                <a:spcPct val="100000"/>
              </a:lnSpc>
              <a:spcBef>
                <a:spcPts val="0"/>
              </a:spcBef>
              <a:spcAft>
                <a:spcPts val="0"/>
              </a:spcAft>
              <a:buSzPts val="1400"/>
              <a:buNone/>
            </a:pPr>
            <a:r>
              <a:t/>
            </a:r>
            <a:endParaRPr/>
          </a:p>
        </p:txBody>
      </p:sp>
      <p:sp>
        <p:nvSpPr>
          <p:cNvPr id="101" name="Google Shape;101;g322d2254e56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d91ebafcf1_2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g2d91ebafcf1_2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400"/>
              <a:buFont typeface="Arial"/>
              <a:buNone/>
            </a:pPr>
            <a:r>
              <a:rPr lang="en-US" sz="1500">
                <a:solidFill>
                  <a:srgbClr val="3F3F3F"/>
                </a:solidFill>
              </a:rPr>
              <a:t>Mike</a:t>
            </a:r>
            <a:endParaRPr sz="1500">
              <a:solidFill>
                <a:srgbClr val="3F3F3F"/>
              </a:solidFill>
            </a:endParaRPr>
          </a:p>
          <a:p>
            <a:pPr indent="0" lvl="0" marL="384048" rtl="0" algn="l">
              <a:lnSpc>
                <a:spcPct val="90000"/>
              </a:lnSpc>
              <a:spcBef>
                <a:spcPts val="0"/>
              </a:spcBef>
              <a:spcAft>
                <a:spcPts val="0"/>
              </a:spcAft>
              <a:buSzPts val="1400"/>
              <a:buNone/>
            </a:pPr>
            <a:r>
              <a:t/>
            </a:r>
            <a:endParaRPr b="1" sz="1500">
              <a:solidFill>
                <a:srgbClr val="3F3F3F"/>
              </a:solidFill>
            </a:endParaRPr>
          </a:p>
          <a:p>
            <a:pPr indent="0" lvl="0" marL="384048" rtl="0" algn="l">
              <a:lnSpc>
                <a:spcPct val="90000"/>
              </a:lnSpc>
              <a:spcBef>
                <a:spcPts val="0"/>
              </a:spcBef>
              <a:spcAft>
                <a:spcPts val="0"/>
              </a:spcAft>
              <a:buSzPts val="1400"/>
              <a:buNone/>
            </a:pPr>
            <a:r>
              <a:t/>
            </a:r>
            <a:endParaRPr b="1" sz="1500">
              <a:solidFill>
                <a:srgbClr val="3F3F3F"/>
              </a:solidFill>
            </a:endParaRPr>
          </a:p>
          <a:p>
            <a:pPr indent="0" lvl="0" marL="0" rtl="0" algn="l">
              <a:lnSpc>
                <a:spcPct val="100000"/>
              </a:lnSpc>
              <a:spcBef>
                <a:spcPts val="0"/>
              </a:spcBef>
              <a:spcAft>
                <a:spcPts val="0"/>
              </a:spcAft>
              <a:buSzPts val="1400"/>
              <a:buNone/>
            </a:pPr>
            <a:r>
              <a:t/>
            </a:r>
            <a:endParaRPr/>
          </a:p>
        </p:txBody>
      </p:sp>
      <p:sp>
        <p:nvSpPr>
          <p:cNvPr id="288" name="Google Shape;288;g2d91ebafcf1_2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3c3416e919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g3c3416e919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400"/>
              <a:buFont typeface="Arial"/>
              <a:buNone/>
            </a:pPr>
            <a:r>
              <a:rPr lang="en-US" sz="1500">
                <a:solidFill>
                  <a:srgbClr val="3F3F3F"/>
                </a:solidFill>
              </a:rPr>
              <a:t>Mike</a:t>
            </a:r>
            <a:endParaRPr sz="1500">
              <a:solidFill>
                <a:srgbClr val="3F3F3F"/>
              </a:solidFill>
            </a:endParaRPr>
          </a:p>
          <a:p>
            <a:pPr indent="0" lvl="0" marL="384048" rtl="0" algn="l">
              <a:lnSpc>
                <a:spcPct val="90000"/>
              </a:lnSpc>
              <a:spcBef>
                <a:spcPts val="0"/>
              </a:spcBef>
              <a:spcAft>
                <a:spcPts val="0"/>
              </a:spcAft>
              <a:buSzPts val="1400"/>
              <a:buNone/>
            </a:pPr>
            <a:r>
              <a:t/>
            </a:r>
            <a:endParaRPr b="1" sz="1500">
              <a:solidFill>
                <a:srgbClr val="3F3F3F"/>
              </a:solidFill>
            </a:endParaRPr>
          </a:p>
          <a:p>
            <a:pPr indent="0" lvl="0" marL="384048" rtl="0" algn="l">
              <a:lnSpc>
                <a:spcPct val="90000"/>
              </a:lnSpc>
              <a:spcBef>
                <a:spcPts val="0"/>
              </a:spcBef>
              <a:spcAft>
                <a:spcPts val="0"/>
              </a:spcAft>
              <a:buSzPts val="1400"/>
              <a:buNone/>
            </a:pPr>
            <a:r>
              <a:t/>
            </a:r>
            <a:endParaRPr b="1" sz="1500">
              <a:solidFill>
                <a:srgbClr val="3F3F3F"/>
              </a:solidFill>
            </a:endParaRPr>
          </a:p>
          <a:p>
            <a:pPr indent="0" lvl="0" marL="0" rtl="0" algn="l">
              <a:lnSpc>
                <a:spcPct val="100000"/>
              </a:lnSpc>
              <a:spcBef>
                <a:spcPts val="0"/>
              </a:spcBef>
              <a:spcAft>
                <a:spcPts val="0"/>
              </a:spcAft>
              <a:buSzPts val="1400"/>
              <a:buNone/>
            </a:pPr>
            <a:r>
              <a:t/>
            </a:r>
            <a:endParaRPr/>
          </a:p>
        </p:txBody>
      </p:sp>
      <p:sp>
        <p:nvSpPr>
          <p:cNvPr id="297" name="Google Shape;297;g3c3416e9194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d8dbb897cd_0_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g2d8dbb897cd_0_1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400"/>
              <a:buNone/>
            </a:pPr>
            <a:r>
              <a:t/>
            </a:r>
            <a:endParaRPr sz="1500">
              <a:solidFill>
                <a:srgbClr val="3F3F3F"/>
              </a:solidFill>
            </a:endParaRPr>
          </a:p>
          <a:p>
            <a:pPr indent="0" lvl="0" marL="384048" rtl="0" algn="l">
              <a:lnSpc>
                <a:spcPct val="90000"/>
              </a:lnSpc>
              <a:spcBef>
                <a:spcPts val="0"/>
              </a:spcBef>
              <a:spcAft>
                <a:spcPts val="0"/>
              </a:spcAft>
              <a:buSzPts val="1400"/>
              <a:buNone/>
            </a:pPr>
            <a:r>
              <a:t/>
            </a:r>
            <a:endParaRPr b="1" sz="1500">
              <a:solidFill>
                <a:srgbClr val="3F3F3F"/>
              </a:solidFill>
            </a:endParaRPr>
          </a:p>
          <a:p>
            <a:pPr indent="0" lvl="0" marL="384048" rtl="0" algn="l">
              <a:lnSpc>
                <a:spcPct val="90000"/>
              </a:lnSpc>
              <a:spcBef>
                <a:spcPts val="0"/>
              </a:spcBef>
              <a:spcAft>
                <a:spcPts val="0"/>
              </a:spcAft>
              <a:buSzPts val="1400"/>
              <a:buNone/>
            </a:pPr>
            <a:r>
              <a:t/>
            </a:r>
            <a:endParaRPr b="1" sz="1500">
              <a:solidFill>
                <a:srgbClr val="3F3F3F"/>
              </a:solidFill>
            </a:endParaRPr>
          </a:p>
          <a:p>
            <a:pPr indent="0" lvl="0" marL="0" rtl="0" algn="l">
              <a:lnSpc>
                <a:spcPct val="100000"/>
              </a:lnSpc>
              <a:spcBef>
                <a:spcPts val="0"/>
              </a:spcBef>
              <a:spcAft>
                <a:spcPts val="0"/>
              </a:spcAft>
              <a:buSzPts val="1400"/>
              <a:buNone/>
            </a:pPr>
            <a:r>
              <a:t/>
            </a:r>
            <a:endParaRPr/>
          </a:p>
        </p:txBody>
      </p:sp>
      <p:sp>
        <p:nvSpPr>
          <p:cNvPr id="307" name="Google Shape;307;g2d8dbb897cd_0_10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321ff8d9c6b_0_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latin typeface="Arial"/>
              <a:ea typeface="Arial"/>
              <a:cs typeface="Arial"/>
              <a:sym typeface="Arial"/>
            </a:endParaRPr>
          </a:p>
        </p:txBody>
      </p:sp>
      <p:sp>
        <p:nvSpPr>
          <p:cNvPr id="317" name="Google Shape;317;g321ff8d9c6b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d8b0f11630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400"/>
              <a:buFont typeface="Arial"/>
              <a:buNone/>
            </a:pPr>
            <a:r>
              <a:rPr lang="en-US" sz="1500">
                <a:solidFill>
                  <a:srgbClr val="3F3F3F"/>
                </a:solidFill>
              </a:rPr>
              <a:t>Margo</a:t>
            </a:r>
            <a:endParaRPr>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t/>
            </a:r>
            <a:endParaRPr>
              <a:latin typeface="Times New Roman"/>
              <a:ea typeface="Times New Roman"/>
              <a:cs typeface="Times New Roman"/>
              <a:sym typeface="Times New Roman"/>
            </a:endParaRPr>
          </a:p>
          <a:p>
            <a:pPr indent="0" lvl="0" marL="0" rtl="0" algn="l">
              <a:lnSpc>
                <a:spcPct val="90000"/>
              </a:lnSpc>
              <a:spcBef>
                <a:spcPts val="1000"/>
              </a:spcBef>
              <a:spcAft>
                <a:spcPts val="0"/>
              </a:spcAft>
              <a:buSzPts val="2000"/>
              <a:buNone/>
            </a:pPr>
            <a:r>
              <a:t/>
            </a:r>
            <a:endParaRPr b="1" sz="1700">
              <a:solidFill>
                <a:srgbClr val="3F3F3F"/>
              </a:solidFill>
              <a:latin typeface="Times New Roman"/>
              <a:ea typeface="Times New Roman"/>
              <a:cs typeface="Times New Roman"/>
              <a:sym typeface="Times New Roman"/>
            </a:endParaRPr>
          </a:p>
        </p:txBody>
      </p:sp>
      <p:sp>
        <p:nvSpPr>
          <p:cNvPr id="109" name="Google Shape;109;g2d8b0f11630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d8b0f11630_0_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g2d8b0f11630_0_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Margo </a:t>
            </a:r>
            <a:endParaRPr/>
          </a:p>
          <a:p>
            <a:pPr indent="0" lvl="0" marL="0" rtl="0" algn="l">
              <a:lnSpc>
                <a:spcPct val="100000"/>
              </a:lnSpc>
              <a:spcBef>
                <a:spcPts val="0"/>
              </a:spcBef>
              <a:spcAft>
                <a:spcPts val="0"/>
              </a:spcAft>
              <a:buSzPts val="1400"/>
              <a:buNone/>
            </a:pPr>
            <a:r>
              <a:rPr lang="en-US"/>
              <a:t> </a:t>
            </a:r>
            <a:endParaRPr/>
          </a:p>
        </p:txBody>
      </p:sp>
      <p:sp>
        <p:nvSpPr>
          <p:cNvPr id="129" name="Google Shape;129;g2d8b0f11630_0_6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9302b18825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g39302b18825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Margo </a:t>
            </a:r>
            <a:endParaRPr/>
          </a:p>
          <a:p>
            <a:pPr indent="0" lvl="0" marL="0" rtl="0" algn="l">
              <a:lnSpc>
                <a:spcPct val="100000"/>
              </a:lnSpc>
              <a:spcBef>
                <a:spcPts val="0"/>
              </a:spcBef>
              <a:spcAft>
                <a:spcPts val="0"/>
              </a:spcAft>
              <a:buSzPts val="1400"/>
              <a:buNone/>
            </a:pPr>
            <a:r>
              <a:rPr lang="en-US"/>
              <a:t> </a:t>
            </a:r>
            <a:endParaRPr/>
          </a:p>
        </p:txBody>
      </p:sp>
      <p:sp>
        <p:nvSpPr>
          <p:cNvPr id="140" name="Google Shape;140;g39302b18825_0_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93793a9e35_4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g393793a9e35_4_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400"/>
              <a:buNone/>
            </a:pPr>
            <a:r>
              <a:rPr lang="en-US" sz="1500">
                <a:solidFill>
                  <a:srgbClr val="3F3F3F"/>
                </a:solidFill>
              </a:rPr>
              <a:t>Mike</a:t>
            </a:r>
            <a:endParaRPr sz="1500">
              <a:solidFill>
                <a:srgbClr val="3F3F3F"/>
              </a:solidFill>
            </a:endParaRPr>
          </a:p>
          <a:p>
            <a:pPr indent="0" lvl="0" marL="384048" rtl="0" algn="l">
              <a:lnSpc>
                <a:spcPct val="90000"/>
              </a:lnSpc>
              <a:spcBef>
                <a:spcPts val="0"/>
              </a:spcBef>
              <a:spcAft>
                <a:spcPts val="0"/>
              </a:spcAft>
              <a:buSzPts val="1400"/>
              <a:buNone/>
            </a:pPr>
            <a:r>
              <a:t/>
            </a:r>
            <a:endParaRPr b="1" sz="1500">
              <a:solidFill>
                <a:srgbClr val="3F3F3F"/>
              </a:solidFill>
            </a:endParaRPr>
          </a:p>
          <a:p>
            <a:pPr indent="0" lvl="0" marL="384048" rtl="0" algn="l">
              <a:lnSpc>
                <a:spcPct val="90000"/>
              </a:lnSpc>
              <a:spcBef>
                <a:spcPts val="0"/>
              </a:spcBef>
              <a:spcAft>
                <a:spcPts val="0"/>
              </a:spcAft>
              <a:buSzPts val="1400"/>
              <a:buNone/>
            </a:pPr>
            <a:r>
              <a:t/>
            </a:r>
            <a:endParaRPr b="1" sz="1500">
              <a:solidFill>
                <a:srgbClr val="3F3F3F"/>
              </a:solidFill>
            </a:endParaRPr>
          </a:p>
          <a:p>
            <a:pPr indent="0" lvl="0" marL="0" rtl="0" algn="l">
              <a:lnSpc>
                <a:spcPct val="100000"/>
              </a:lnSpc>
              <a:spcBef>
                <a:spcPts val="0"/>
              </a:spcBef>
              <a:spcAft>
                <a:spcPts val="0"/>
              </a:spcAft>
              <a:buSzPts val="1400"/>
              <a:buNone/>
            </a:pPr>
            <a:r>
              <a:t/>
            </a:r>
            <a:endParaRPr/>
          </a:p>
        </p:txBody>
      </p:sp>
      <p:sp>
        <p:nvSpPr>
          <p:cNvPr id="151" name="Google Shape;151;g393793a9e35_4_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c3416e9194_0_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400"/>
              <a:buFont typeface="Arial"/>
              <a:buNone/>
            </a:pPr>
            <a:r>
              <a:rPr lang="en-US" sz="1500">
                <a:solidFill>
                  <a:srgbClr val="3F3F3F"/>
                </a:solidFill>
              </a:rPr>
              <a:t>Mike</a:t>
            </a:r>
            <a:endParaRPr b="1" sz="1700">
              <a:solidFill>
                <a:srgbClr val="3F3F3F"/>
              </a:solidFill>
              <a:latin typeface="Times New Roman"/>
              <a:ea typeface="Times New Roman"/>
              <a:cs typeface="Times New Roman"/>
              <a:sym typeface="Times New Roman"/>
            </a:endParaRPr>
          </a:p>
        </p:txBody>
      </p:sp>
      <p:sp>
        <p:nvSpPr>
          <p:cNvPr id="160" name="Google Shape;160;g3c3416e9194_0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d8b0f11630_0_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400"/>
              <a:buFont typeface="Arial"/>
              <a:buNone/>
            </a:pPr>
            <a:r>
              <a:rPr lang="en-US" sz="1500">
                <a:solidFill>
                  <a:srgbClr val="3F3F3F"/>
                </a:solidFill>
              </a:rPr>
              <a:t>Mike</a:t>
            </a:r>
            <a:endParaRPr>
              <a:latin typeface="Times New Roman"/>
              <a:ea typeface="Times New Roman"/>
              <a:cs typeface="Times New Roman"/>
              <a:sym typeface="Times New Roman"/>
            </a:endParaRPr>
          </a:p>
          <a:p>
            <a:pPr indent="0" lvl="0" marL="0" rtl="0" algn="l">
              <a:lnSpc>
                <a:spcPct val="90000"/>
              </a:lnSpc>
              <a:spcBef>
                <a:spcPts val="1400"/>
              </a:spcBef>
              <a:spcAft>
                <a:spcPts val="0"/>
              </a:spcAft>
              <a:buSzPts val="1400"/>
              <a:buNone/>
            </a:pPr>
            <a:r>
              <a:t/>
            </a:r>
            <a:endParaRPr>
              <a:latin typeface="Times New Roman"/>
              <a:ea typeface="Times New Roman"/>
              <a:cs typeface="Times New Roman"/>
              <a:sym typeface="Times New Roman"/>
            </a:endParaRPr>
          </a:p>
          <a:p>
            <a:pPr indent="0" lvl="0" marL="0" rtl="0" algn="l">
              <a:lnSpc>
                <a:spcPct val="90000"/>
              </a:lnSpc>
              <a:spcBef>
                <a:spcPts val="1400"/>
              </a:spcBef>
              <a:spcAft>
                <a:spcPts val="0"/>
              </a:spcAft>
              <a:buSzPts val="1400"/>
              <a:buNone/>
            </a:pPr>
            <a:r>
              <a:rPr lang="en-US">
                <a:latin typeface="Times New Roman"/>
                <a:ea typeface="Times New Roman"/>
                <a:cs typeface="Times New Roman"/>
                <a:sym typeface="Times New Roman"/>
              </a:rPr>
              <a:t>The district receives five entitlement grants (or non-competitive grants) annually from the Department of Elementary and Secondary Education.  </a:t>
            </a:r>
            <a:endParaRPr>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US">
                <a:latin typeface="Times New Roman"/>
                <a:ea typeface="Times New Roman"/>
                <a:cs typeface="Times New Roman"/>
                <a:sym typeface="Times New Roman"/>
              </a:rPr>
              <a:t>Grant 240 is a federal grant program that provides funds for eligible students with disabilities FUNDS FIVE PARAS</a:t>
            </a:r>
            <a:endParaRPr>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US">
                <a:latin typeface="Times New Roman"/>
                <a:ea typeface="Times New Roman"/>
                <a:cs typeface="Times New Roman"/>
                <a:sym typeface="Times New Roman"/>
              </a:rPr>
              <a:t>Grant 262 is the Early Childhood Special Education (ECSE) Program Federal Entitlement Grant to help eligible children with disabilities receive a free and appropriate public education.  PARTIALLY FUNDS A EC PARA</a:t>
            </a:r>
            <a:endParaRPr>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US">
                <a:latin typeface="Times New Roman"/>
                <a:ea typeface="Times New Roman"/>
                <a:cs typeface="Times New Roman"/>
                <a:sym typeface="Times New Roman"/>
              </a:rPr>
              <a:t>Grant 305 helps ensure all children receive a high-quality education through academic, instructional, and support services for eligible students.  PARTIALLY FUNDS READING TEACHER AT PBES</a:t>
            </a:r>
            <a:endParaRPr>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US" sz="700">
                <a:latin typeface="Times New Roman"/>
                <a:ea typeface="Times New Roman"/>
                <a:cs typeface="Times New Roman"/>
                <a:sym typeface="Times New Roman"/>
              </a:rPr>
              <a:t> </a:t>
            </a:r>
            <a:r>
              <a:rPr lang="en-US">
                <a:latin typeface="Times New Roman"/>
                <a:ea typeface="Times New Roman"/>
                <a:cs typeface="Times New Roman"/>
                <a:sym typeface="Times New Roman"/>
              </a:rPr>
              <a:t>Grant 140 provides supplemental resources to improve the quality of teaching and leadership, increase student achievement and/or provide equitable access to effective teachers and leaders for low-income and minority students   FUNDS PD AND SUPPLIES</a:t>
            </a:r>
            <a:endParaRPr>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US" sz="700">
                <a:latin typeface="Times New Roman"/>
                <a:ea typeface="Times New Roman"/>
                <a:cs typeface="Times New Roman"/>
                <a:sym typeface="Times New Roman"/>
              </a:rPr>
              <a:t> </a:t>
            </a:r>
            <a:r>
              <a:rPr lang="en-US">
                <a:latin typeface="Times New Roman"/>
                <a:ea typeface="Times New Roman"/>
                <a:cs typeface="Times New Roman"/>
                <a:sym typeface="Times New Roman"/>
              </a:rPr>
              <a:t>Grant 309 helps districts build capacity to help ensure that all students have equitable access to high quality educational experiences.  FUNDS PD</a:t>
            </a:r>
            <a:endParaRPr>
              <a:latin typeface="Times New Roman"/>
              <a:ea typeface="Times New Roman"/>
              <a:cs typeface="Times New Roman"/>
              <a:sym typeface="Times New Roman"/>
            </a:endParaRPr>
          </a:p>
          <a:p>
            <a:pPr indent="0" lvl="0" marL="0" rtl="0" algn="l">
              <a:lnSpc>
                <a:spcPct val="90000"/>
              </a:lnSpc>
              <a:spcBef>
                <a:spcPts val="1400"/>
              </a:spcBef>
              <a:spcAft>
                <a:spcPts val="0"/>
              </a:spcAft>
              <a:buSzPts val="1400"/>
              <a:buNone/>
            </a:pPr>
            <a:r>
              <a:t/>
            </a:r>
            <a:endParaRPr>
              <a:latin typeface="Times New Roman"/>
              <a:ea typeface="Times New Roman"/>
              <a:cs typeface="Times New Roman"/>
              <a:sym typeface="Times New Roman"/>
            </a:endParaRPr>
          </a:p>
        </p:txBody>
      </p:sp>
      <p:sp>
        <p:nvSpPr>
          <p:cNvPr id="171" name="Google Shape;171;g2d8b0f11630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93793a9e35_4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g393793a9e35_4_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400"/>
              <a:buFont typeface="Arial"/>
              <a:buNone/>
            </a:pPr>
            <a:r>
              <a:rPr lang="en-US" sz="1500">
                <a:solidFill>
                  <a:srgbClr val="3F3F3F"/>
                </a:solidFill>
              </a:rPr>
              <a:t>Mike</a:t>
            </a:r>
            <a:endParaRPr sz="1500">
              <a:solidFill>
                <a:srgbClr val="3F3F3F"/>
              </a:solidFill>
            </a:endParaRPr>
          </a:p>
          <a:p>
            <a:pPr indent="0" lvl="0" marL="384048" rtl="0" algn="l">
              <a:lnSpc>
                <a:spcPct val="90000"/>
              </a:lnSpc>
              <a:spcBef>
                <a:spcPts val="0"/>
              </a:spcBef>
              <a:spcAft>
                <a:spcPts val="0"/>
              </a:spcAft>
              <a:buSzPts val="1400"/>
              <a:buNone/>
            </a:pPr>
            <a:r>
              <a:t/>
            </a:r>
            <a:endParaRPr b="1" sz="1500">
              <a:solidFill>
                <a:srgbClr val="3F3F3F"/>
              </a:solidFill>
            </a:endParaRPr>
          </a:p>
          <a:p>
            <a:pPr indent="0" lvl="0" marL="384048" rtl="0" algn="l">
              <a:lnSpc>
                <a:spcPct val="90000"/>
              </a:lnSpc>
              <a:spcBef>
                <a:spcPts val="0"/>
              </a:spcBef>
              <a:spcAft>
                <a:spcPts val="0"/>
              </a:spcAft>
              <a:buSzPts val="1400"/>
              <a:buNone/>
            </a:pPr>
            <a:r>
              <a:t/>
            </a:r>
            <a:endParaRPr b="1" sz="1500">
              <a:solidFill>
                <a:srgbClr val="3F3F3F"/>
              </a:solidFill>
            </a:endParaRPr>
          </a:p>
          <a:p>
            <a:pPr indent="0" lvl="0" marL="0" rtl="0" algn="l">
              <a:lnSpc>
                <a:spcPct val="100000"/>
              </a:lnSpc>
              <a:spcBef>
                <a:spcPts val="0"/>
              </a:spcBef>
              <a:spcAft>
                <a:spcPts val="0"/>
              </a:spcAft>
              <a:buSzPts val="1400"/>
              <a:buNone/>
            </a:pPr>
            <a:r>
              <a:t/>
            </a:r>
            <a:endParaRPr/>
          </a:p>
        </p:txBody>
      </p:sp>
      <p:sp>
        <p:nvSpPr>
          <p:cNvPr id="183" name="Google Shape;183;g393793a9e35_4_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7" name="Shape 17"/>
        <p:cNvGrpSpPr/>
        <p:nvPr/>
      </p:nvGrpSpPr>
      <p:grpSpPr>
        <a:xfrm>
          <a:off x="0" y="0"/>
          <a:ext cx="0" cy="0"/>
          <a:chOff x="0" y="0"/>
          <a:chExt cx="0" cy="0"/>
        </a:xfrm>
      </p:grpSpPr>
      <p:sp>
        <p:nvSpPr>
          <p:cNvPr id="18" name="Google Shape;18;p12"/>
          <p:cNvSpPr/>
          <p:nvPr/>
        </p:nvSpPr>
        <p:spPr>
          <a:xfrm>
            <a:off x="0" y="761999"/>
            <a:ext cx="9141619" cy="5334001"/>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12"/>
          <p:cNvSpPr/>
          <p:nvPr/>
        </p:nvSpPr>
        <p:spPr>
          <a:xfrm>
            <a:off x="9270263" y="761999"/>
            <a:ext cx="2925318" cy="5334001"/>
          </a:xfrm>
          <a:prstGeom prst="rect">
            <a:avLst/>
          </a:prstGeom>
          <a:solidFill>
            <a:srgbClr val="C8C8C8">
              <a:alpha val="4784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12"/>
          <p:cNvSpPr txBox="1"/>
          <p:nvPr>
            <p:ph type="ctrTitle"/>
          </p:nvPr>
        </p:nvSpPr>
        <p:spPr>
          <a:xfrm>
            <a:off x="1069848" y="1298448"/>
            <a:ext cx="73152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5900"/>
              <a:buFont typeface="Corbel"/>
              <a:buNone/>
              <a:defRPr sz="59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2"/>
          <p:cNvSpPr txBox="1"/>
          <p:nvPr>
            <p:ph idx="1" type="subTitle"/>
          </p:nvPr>
        </p:nvSpPr>
        <p:spPr>
          <a:xfrm>
            <a:off x="1100015" y="4670246"/>
            <a:ext cx="7315200" cy="914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200"/>
              <a:buNone/>
              <a:defRPr sz="2200" cap="none">
                <a:solidFill>
                  <a:srgbClr val="CFDBF6"/>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p:txBody>
      </p:sp>
      <p:sp>
        <p:nvSpPr>
          <p:cNvPr id="22" name="Google Shape;22;p12"/>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2"/>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2"/>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 name="Shape 76"/>
        <p:cNvGrpSpPr/>
        <p:nvPr/>
      </p:nvGrpSpPr>
      <p:grpSpPr>
        <a:xfrm>
          <a:off x="0" y="0"/>
          <a:ext cx="0" cy="0"/>
          <a:chOff x="0" y="0"/>
          <a:chExt cx="0" cy="0"/>
        </a:xfrm>
      </p:grpSpPr>
      <p:sp>
        <p:nvSpPr>
          <p:cNvPr id="77" name="Google Shape;77;p21"/>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1"/>
          <p:cNvSpPr txBox="1"/>
          <p:nvPr>
            <p:ph idx="1" type="body"/>
          </p:nvPr>
        </p:nvSpPr>
        <p:spPr>
          <a:xfrm rot="5400000">
            <a:off x="4966548" y="-233172"/>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79" name="Google Shape;79;p21"/>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1"/>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21"/>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22"/>
          <p:cNvSpPr txBox="1"/>
          <p:nvPr>
            <p:ph type="title"/>
          </p:nvPr>
        </p:nvSpPr>
        <p:spPr>
          <a:xfrm rot="5400000">
            <a:off x="-685800" y="2057400"/>
            <a:ext cx="4953000" cy="2819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2"/>
          <p:cNvSpPr txBox="1"/>
          <p:nvPr>
            <p:ph idx="1" type="body"/>
          </p:nvPr>
        </p:nvSpPr>
        <p:spPr>
          <a:xfrm rot="5400000">
            <a:off x="4965192" y="-228600"/>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85" name="Google Shape;85;p22"/>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22"/>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22"/>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25" name="Shape 25"/>
        <p:cNvGrpSpPr/>
        <p:nvPr/>
      </p:nvGrpSpPr>
      <p:grpSpPr>
        <a:xfrm>
          <a:off x="0" y="0"/>
          <a:ext cx="0" cy="0"/>
          <a:chOff x="0" y="0"/>
          <a:chExt cx="0" cy="0"/>
        </a:xfrm>
      </p:grpSpPr>
      <p:sp>
        <p:nvSpPr>
          <p:cNvPr id="26" name="Google Shape;26;p18"/>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8"/>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8"/>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sp>
        <p:nvSpPr>
          <p:cNvPr id="30" name="Google Shape;30;p14"/>
          <p:cNvSpPr txBox="1"/>
          <p:nvPr>
            <p:ph type="title"/>
          </p:nvPr>
        </p:nvSpPr>
        <p:spPr>
          <a:xfrm>
            <a:off x="3867912" y="1298448"/>
            <a:ext cx="73152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595959"/>
              </a:buClr>
              <a:buSzPts val="5900"/>
              <a:buFont typeface="Corbel"/>
              <a:buNone/>
              <a:defRPr b="0" sz="5900">
                <a:solidFill>
                  <a:srgbClr val="59595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4"/>
          <p:cNvSpPr txBox="1"/>
          <p:nvPr>
            <p:ph idx="1" type="body"/>
          </p:nvPr>
        </p:nvSpPr>
        <p:spPr>
          <a:xfrm>
            <a:off x="3886200" y="4672584"/>
            <a:ext cx="7315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200"/>
              <a:buNone/>
              <a:defRPr sz="2200" cap="none">
                <a:solidFill>
                  <a:srgbClr val="595959"/>
                </a:solidFill>
              </a:defRPr>
            </a:lvl1pPr>
            <a:lvl2pPr indent="-228600" lvl="1" marL="914400" algn="l">
              <a:lnSpc>
                <a:spcPct val="90000"/>
              </a:lnSpc>
              <a:spcBef>
                <a:spcPts val="250"/>
              </a:spcBef>
              <a:spcAft>
                <a:spcPts val="0"/>
              </a:spcAft>
              <a:buSzPts val="1800"/>
              <a:buNone/>
              <a:defRPr sz="1800">
                <a:solidFill>
                  <a:srgbClr val="888888"/>
                </a:solidFill>
              </a:defRPr>
            </a:lvl2pPr>
            <a:lvl3pPr indent="-228600" lvl="2" marL="1371600" algn="l">
              <a:lnSpc>
                <a:spcPct val="90000"/>
              </a:lnSpc>
              <a:spcBef>
                <a:spcPts val="250"/>
              </a:spcBef>
              <a:spcAft>
                <a:spcPts val="0"/>
              </a:spcAft>
              <a:buSzPts val="1600"/>
              <a:buNone/>
              <a:defRPr sz="1600">
                <a:solidFill>
                  <a:srgbClr val="888888"/>
                </a:solidFill>
              </a:defRPr>
            </a:lvl3pPr>
            <a:lvl4pPr indent="-228600" lvl="3" marL="1828800" algn="l">
              <a:lnSpc>
                <a:spcPct val="90000"/>
              </a:lnSpc>
              <a:spcBef>
                <a:spcPts val="250"/>
              </a:spcBef>
              <a:spcAft>
                <a:spcPts val="0"/>
              </a:spcAft>
              <a:buSzPts val="1400"/>
              <a:buNone/>
              <a:defRPr sz="1400">
                <a:solidFill>
                  <a:srgbClr val="888888"/>
                </a:solidFill>
              </a:defRPr>
            </a:lvl4pPr>
            <a:lvl5pPr indent="-228600" lvl="4" marL="2286000" algn="l">
              <a:lnSpc>
                <a:spcPct val="90000"/>
              </a:lnSpc>
              <a:spcBef>
                <a:spcPts val="250"/>
              </a:spcBef>
              <a:spcAft>
                <a:spcPts val="0"/>
              </a:spcAft>
              <a:buSzPts val="1400"/>
              <a:buNone/>
              <a:defRPr sz="1400">
                <a:solidFill>
                  <a:srgbClr val="888888"/>
                </a:solidFill>
              </a:defRPr>
            </a:lvl5pPr>
            <a:lvl6pPr indent="-228600" lvl="5" marL="2743200" algn="l">
              <a:lnSpc>
                <a:spcPct val="90000"/>
              </a:lnSpc>
              <a:spcBef>
                <a:spcPts val="250"/>
              </a:spcBef>
              <a:spcAft>
                <a:spcPts val="0"/>
              </a:spcAft>
              <a:buSzPts val="1400"/>
              <a:buNone/>
              <a:defRPr sz="1400">
                <a:solidFill>
                  <a:srgbClr val="888888"/>
                </a:solidFill>
              </a:defRPr>
            </a:lvl6pPr>
            <a:lvl7pPr indent="-228600" lvl="6" marL="3200400" algn="l">
              <a:lnSpc>
                <a:spcPct val="90000"/>
              </a:lnSpc>
              <a:spcBef>
                <a:spcPts val="250"/>
              </a:spcBef>
              <a:spcAft>
                <a:spcPts val="0"/>
              </a:spcAft>
              <a:buSzPts val="1400"/>
              <a:buNone/>
              <a:defRPr sz="1400">
                <a:solidFill>
                  <a:srgbClr val="888888"/>
                </a:solidFill>
              </a:defRPr>
            </a:lvl7pPr>
            <a:lvl8pPr indent="-228600" lvl="7" marL="3657600" algn="l">
              <a:lnSpc>
                <a:spcPct val="90000"/>
              </a:lnSpc>
              <a:spcBef>
                <a:spcPts val="250"/>
              </a:spcBef>
              <a:spcAft>
                <a:spcPts val="0"/>
              </a:spcAft>
              <a:buSzPts val="1400"/>
              <a:buNone/>
              <a:defRPr sz="1400">
                <a:solidFill>
                  <a:srgbClr val="888888"/>
                </a:solidFill>
              </a:defRPr>
            </a:lvl8pPr>
            <a:lvl9pPr indent="-228600" lvl="8" marL="4114800" algn="l">
              <a:lnSpc>
                <a:spcPct val="90000"/>
              </a:lnSpc>
              <a:spcBef>
                <a:spcPts val="250"/>
              </a:spcBef>
              <a:spcAft>
                <a:spcPts val="250"/>
              </a:spcAft>
              <a:buSzPts val="1400"/>
              <a:buNone/>
              <a:defRPr sz="1400">
                <a:solidFill>
                  <a:srgbClr val="888888"/>
                </a:solidFill>
              </a:defRPr>
            </a:lvl9pPr>
          </a:lstStyle>
          <a:p/>
        </p:txBody>
      </p:sp>
      <p:sp>
        <p:nvSpPr>
          <p:cNvPr id="32" name="Google Shape;32;p14"/>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4"/>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4"/>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5" name="Shape 35"/>
        <p:cNvGrpSpPr/>
        <p:nvPr/>
      </p:nvGrpSpPr>
      <p:grpSpPr>
        <a:xfrm>
          <a:off x="0" y="0"/>
          <a:ext cx="0" cy="0"/>
          <a:chOff x="0" y="0"/>
          <a:chExt cx="0" cy="0"/>
        </a:xfrm>
      </p:grpSpPr>
      <p:sp>
        <p:nvSpPr>
          <p:cNvPr id="36" name="Google Shape;36;p13"/>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3"/>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38" name="Google Shape;38;p13"/>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3"/>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3"/>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 name="Shape 41"/>
        <p:cNvGrpSpPr/>
        <p:nvPr/>
      </p:nvGrpSpPr>
      <p:grpSpPr>
        <a:xfrm>
          <a:off x="0" y="0"/>
          <a:ext cx="0" cy="0"/>
          <a:chOff x="0" y="0"/>
          <a:chExt cx="0" cy="0"/>
        </a:xfrm>
      </p:grpSpPr>
      <p:sp>
        <p:nvSpPr>
          <p:cNvPr id="42" name="Google Shape;42;p15"/>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5"/>
          <p:cNvSpPr txBox="1"/>
          <p:nvPr>
            <p:ph idx="1" type="body"/>
          </p:nvPr>
        </p:nvSpPr>
        <p:spPr>
          <a:xfrm>
            <a:off x="3867912"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44" name="Google Shape;44;p15"/>
          <p:cNvSpPr txBox="1"/>
          <p:nvPr>
            <p:ph idx="2" type="body"/>
          </p:nvPr>
        </p:nvSpPr>
        <p:spPr>
          <a:xfrm>
            <a:off x="7818120"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45" name="Google Shape;45;p15"/>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5"/>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5"/>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 name="Shape 48"/>
        <p:cNvGrpSpPr/>
        <p:nvPr/>
      </p:nvGrpSpPr>
      <p:grpSpPr>
        <a:xfrm>
          <a:off x="0" y="0"/>
          <a:ext cx="0" cy="0"/>
          <a:chOff x="0" y="0"/>
          <a:chExt cx="0" cy="0"/>
        </a:xfrm>
      </p:grpSpPr>
      <p:sp>
        <p:nvSpPr>
          <p:cNvPr id="49" name="Google Shape;49;p16"/>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6"/>
          <p:cNvSpPr txBox="1"/>
          <p:nvPr>
            <p:ph idx="1" type="body"/>
          </p:nvPr>
        </p:nvSpPr>
        <p:spPr>
          <a:xfrm>
            <a:off x="3867912" y="1023586"/>
            <a:ext cx="3474720" cy="80772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51" name="Google Shape;51;p16"/>
          <p:cNvSpPr txBox="1"/>
          <p:nvPr>
            <p:ph idx="2" type="body"/>
          </p:nvPr>
        </p:nvSpPr>
        <p:spPr>
          <a:xfrm>
            <a:off x="3867912"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52" name="Google Shape;52;p16"/>
          <p:cNvSpPr txBox="1"/>
          <p:nvPr>
            <p:ph idx="3" type="body"/>
          </p:nvPr>
        </p:nvSpPr>
        <p:spPr>
          <a:xfrm>
            <a:off x="7818463" y="1023586"/>
            <a:ext cx="3474720" cy="813171"/>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53" name="Google Shape;53;p16"/>
          <p:cNvSpPr txBox="1"/>
          <p:nvPr>
            <p:ph idx="4" type="body"/>
          </p:nvPr>
        </p:nvSpPr>
        <p:spPr>
          <a:xfrm>
            <a:off x="7818463"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54" name="Google Shape;54;p16"/>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6"/>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6"/>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sp>
        <p:nvSpPr>
          <p:cNvPr id="58" name="Google Shape;58;p17"/>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7"/>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7"/>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7"/>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 name="Shape 62"/>
        <p:cNvGrpSpPr/>
        <p:nvPr/>
      </p:nvGrpSpPr>
      <p:grpSpPr>
        <a:xfrm>
          <a:off x="0" y="0"/>
          <a:ext cx="0" cy="0"/>
          <a:chOff x="0" y="0"/>
          <a:chExt cx="0" cy="0"/>
        </a:xfrm>
      </p:grpSpPr>
      <p:sp>
        <p:nvSpPr>
          <p:cNvPr id="63" name="Google Shape;63;p19"/>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9"/>
          <p:cNvSpPr txBox="1"/>
          <p:nvPr>
            <p:ph idx="1" type="body"/>
          </p:nvPr>
        </p:nvSpPr>
        <p:spPr>
          <a:xfrm>
            <a:off x="3867912" y="868680"/>
            <a:ext cx="73152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65" name="Google Shape;65;p19"/>
          <p:cNvSpPr txBox="1"/>
          <p:nvPr>
            <p:ph idx="2" type="body"/>
          </p:nvPr>
        </p:nvSpPr>
        <p:spPr>
          <a:xfrm>
            <a:off x="256032" y="3494176"/>
            <a:ext cx="2834640" cy="232199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66" name="Google Shape;66;p19"/>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9"/>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9"/>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9" name="Shape 69"/>
        <p:cNvGrpSpPr/>
        <p:nvPr/>
      </p:nvGrpSpPr>
      <p:grpSpPr>
        <a:xfrm>
          <a:off x="0" y="0"/>
          <a:ext cx="0" cy="0"/>
          <a:chOff x="0" y="0"/>
          <a:chExt cx="0" cy="0"/>
        </a:xfrm>
      </p:grpSpPr>
      <p:sp>
        <p:nvSpPr>
          <p:cNvPr id="70" name="Google Shape;70;p20"/>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0"/>
          <p:cNvSpPr/>
          <p:nvPr>
            <p:ph idx="2" type="pic"/>
          </p:nvPr>
        </p:nvSpPr>
        <p:spPr>
          <a:xfrm>
            <a:off x="3570644" y="767419"/>
            <a:ext cx="8115230" cy="5330952"/>
          </a:xfrm>
          <a:prstGeom prst="rect">
            <a:avLst/>
          </a:prstGeom>
          <a:solidFill>
            <a:srgbClr val="BFBFBF"/>
          </a:solidFill>
          <a:ln>
            <a:noFill/>
          </a:ln>
        </p:spPr>
      </p:sp>
      <p:sp>
        <p:nvSpPr>
          <p:cNvPr id="72" name="Google Shape;72;p20"/>
          <p:cNvSpPr txBox="1"/>
          <p:nvPr>
            <p:ph idx="1" type="body"/>
          </p:nvPr>
        </p:nvSpPr>
        <p:spPr>
          <a:xfrm>
            <a:off x="256032" y="3493008"/>
            <a:ext cx="2834640" cy="232257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73" name="Google Shape;73;p20"/>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0"/>
          <p:cNvSpPr txBox="1"/>
          <p:nvPr>
            <p:ph idx="11" type="ftr"/>
          </p:nvPr>
        </p:nvSpPr>
        <p:spPr>
          <a:xfrm>
            <a:off x="3499101"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0"/>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p:nvPr/>
        </p:nvSpPr>
        <p:spPr>
          <a:xfrm>
            <a:off x="1" y="758952"/>
            <a:ext cx="3443590" cy="5330952"/>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11"/>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FFFFF"/>
              </a:buClr>
              <a:buSzPts val="3600"/>
              <a:buFont typeface="Corbel"/>
              <a:buNone/>
              <a:defRPr b="0" i="0" sz="3600" u="none" cap="none" strike="noStrike">
                <a:solidFill>
                  <a:srgbClr val="FFFFFF"/>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1"/>
          <p:cNvSpPr/>
          <p:nvPr/>
        </p:nvSpPr>
        <p:spPr>
          <a:xfrm>
            <a:off x="11815864" y="758952"/>
            <a:ext cx="384048" cy="5330952"/>
          </a:xfrm>
          <a:prstGeom prst="rect">
            <a:avLst/>
          </a:prstGeom>
          <a:solidFill>
            <a:srgbClr val="C8C8C8">
              <a:alpha val="4784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11"/>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55600" lvl="0" marL="457200" marR="0" rtl="0" algn="l">
              <a:lnSpc>
                <a:spcPct val="90000"/>
              </a:lnSpc>
              <a:spcBef>
                <a:spcPts val="1200"/>
              </a:spcBef>
              <a:spcAft>
                <a:spcPts val="0"/>
              </a:spcAft>
              <a:buClr>
                <a:schemeClr val="accent1"/>
              </a:buClr>
              <a:buSzPts val="2000"/>
              <a:buFont typeface="Noto Sans Symbols"/>
              <a:buChar char="●"/>
              <a:defRPr b="0" i="0" sz="2000" u="none" cap="none" strike="noStrike">
                <a:solidFill>
                  <a:srgbClr val="595959"/>
                </a:solidFill>
                <a:latin typeface="Corbel"/>
                <a:ea typeface="Corbel"/>
                <a:cs typeface="Corbel"/>
                <a:sym typeface="Corbel"/>
              </a:defRPr>
            </a:lvl1pPr>
            <a:lvl2pPr indent="-342900" lvl="1" marL="914400" marR="0" rtl="0" algn="l">
              <a:lnSpc>
                <a:spcPct val="90000"/>
              </a:lnSpc>
              <a:spcBef>
                <a:spcPts val="250"/>
              </a:spcBef>
              <a:spcAft>
                <a:spcPts val="0"/>
              </a:spcAft>
              <a:buClr>
                <a:schemeClr val="accent1"/>
              </a:buClr>
              <a:buSzPts val="1800"/>
              <a:buFont typeface="Noto Sans Symbols"/>
              <a:buChar char="●"/>
              <a:defRPr b="0" i="0" sz="1800" u="none" cap="none" strike="noStrike">
                <a:solidFill>
                  <a:srgbClr val="595959"/>
                </a:solidFill>
                <a:latin typeface="Corbel"/>
                <a:ea typeface="Corbel"/>
                <a:cs typeface="Corbel"/>
                <a:sym typeface="Corbel"/>
              </a:defRPr>
            </a:lvl2pPr>
            <a:lvl3pPr indent="-330200" lvl="2" marL="1371600" marR="0" rtl="0" algn="l">
              <a:lnSpc>
                <a:spcPct val="90000"/>
              </a:lnSpc>
              <a:spcBef>
                <a:spcPts val="250"/>
              </a:spcBef>
              <a:spcAft>
                <a:spcPts val="0"/>
              </a:spcAft>
              <a:buClr>
                <a:schemeClr val="accent1"/>
              </a:buClr>
              <a:buSzPts val="1600"/>
              <a:buFont typeface="Noto Sans Symbols"/>
              <a:buChar char="●"/>
              <a:defRPr b="0" i="0" sz="1600" u="none" cap="none" strike="noStrike">
                <a:solidFill>
                  <a:srgbClr val="595959"/>
                </a:solidFill>
                <a:latin typeface="Corbel"/>
                <a:ea typeface="Corbel"/>
                <a:cs typeface="Corbel"/>
                <a:sym typeface="Corbel"/>
              </a:defRPr>
            </a:lvl3pPr>
            <a:lvl4pPr indent="-317500" lvl="3" marL="18288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4pPr>
            <a:lvl5pPr indent="-317500" lvl="4" marL="22860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5pPr>
            <a:lvl6pPr indent="-317500" lvl="5" marL="27432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6pPr>
            <a:lvl7pPr indent="-317500" lvl="6" marL="32004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7pPr>
            <a:lvl8pPr indent="-317500" lvl="7" marL="36576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8pPr>
            <a:lvl9pPr indent="-317500" lvl="8" marL="4114800" marR="0" rtl="0" algn="l">
              <a:lnSpc>
                <a:spcPct val="90000"/>
              </a:lnSpc>
              <a:spcBef>
                <a:spcPts val="250"/>
              </a:spcBef>
              <a:spcAft>
                <a:spcPts val="25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9pPr>
          </a:lstStyle>
          <a:p/>
        </p:txBody>
      </p:sp>
      <p:sp>
        <p:nvSpPr>
          <p:cNvPr id="14" name="Google Shape;14;p11"/>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7F7F7F"/>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5" name="Google Shape;15;p11"/>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7F7F7F"/>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6" name="Google Shape;16;p11"/>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vmlDrawing" Target="../drawings/vmlDrawing1.vml"/><Relationship Id="rId4" Type="http://schemas.openxmlformats.org/officeDocument/2006/relationships/oleObject" Target="../embeddings/oleObject1.bin"/><Relationship Id="rId5" Type="http://schemas.openxmlformats.org/officeDocument/2006/relationships/oleObject" Target="../embeddings/oleObject1.bin"/><Relationship Id="rId6" Type="http://schemas.openxmlformats.org/officeDocument/2006/relationships/image" Target="../media/image4.png"/><Relationship Id="rId7"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omments" Target="../comments/comment1.xml"/><Relationship Id="rId4" Type="http://schemas.openxmlformats.org/officeDocument/2006/relationships/image" Target="../media/image1.jpg"/><Relationship Id="rId5"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1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png"/><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jpg"/><Relationship Id="rId4" Type="http://schemas.openxmlformats.org/officeDocument/2006/relationships/image" Target="../media/image7.jpg"/><Relationship Id="rId5"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jpg"/><Relationship Id="rId4" Type="http://schemas.openxmlformats.org/officeDocument/2006/relationships/image" Target="../media/image17.jpg"/><Relationship Id="rId5"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1.jpg"/><Relationship Id="rId5"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
          <p:cNvSpPr txBox="1"/>
          <p:nvPr>
            <p:ph type="ctrTitle"/>
          </p:nvPr>
        </p:nvSpPr>
        <p:spPr>
          <a:xfrm>
            <a:off x="151775" y="2447125"/>
            <a:ext cx="4929600" cy="1703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FFFFFF"/>
              </a:buClr>
              <a:buSzPts val="5900"/>
              <a:buFont typeface="Corbel"/>
              <a:buNone/>
            </a:pPr>
            <a:r>
              <a:t/>
            </a:r>
            <a:endParaRPr sz="3600">
              <a:latin typeface="Times New Roman"/>
              <a:ea typeface="Times New Roman"/>
              <a:cs typeface="Times New Roman"/>
              <a:sym typeface="Times New Roman"/>
            </a:endParaRPr>
          </a:p>
          <a:p>
            <a:pPr indent="0" lvl="0" marL="0" rtl="0" algn="l">
              <a:lnSpc>
                <a:spcPct val="90000"/>
              </a:lnSpc>
              <a:spcBef>
                <a:spcPts val="0"/>
              </a:spcBef>
              <a:spcAft>
                <a:spcPts val="0"/>
              </a:spcAft>
              <a:buClr>
                <a:srgbClr val="FFFFFF"/>
              </a:buClr>
              <a:buSzPts val="5900"/>
              <a:buFont typeface="Corbel"/>
              <a:buNone/>
            </a:pPr>
            <a:r>
              <a:t/>
            </a:r>
            <a:endParaRPr sz="3600">
              <a:latin typeface="Times New Roman"/>
              <a:ea typeface="Times New Roman"/>
              <a:cs typeface="Times New Roman"/>
              <a:sym typeface="Times New Roman"/>
            </a:endParaRPr>
          </a:p>
          <a:p>
            <a:pPr indent="0" lvl="0" marL="0" rtl="0" algn="l">
              <a:lnSpc>
                <a:spcPct val="90000"/>
              </a:lnSpc>
              <a:spcBef>
                <a:spcPts val="0"/>
              </a:spcBef>
              <a:spcAft>
                <a:spcPts val="0"/>
              </a:spcAft>
              <a:buClr>
                <a:srgbClr val="FFFFFF"/>
              </a:buClr>
              <a:buSzPts val="5900"/>
              <a:buFont typeface="Corbel"/>
              <a:buNone/>
            </a:pPr>
            <a:r>
              <a:rPr lang="en-US" sz="3200">
                <a:latin typeface="Times New Roman"/>
                <a:ea typeface="Times New Roman"/>
                <a:cs typeface="Times New Roman"/>
                <a:sym typeface="Times New Roman"/>
              </a:rPr>
              <a:t>Georgetown Public Schools</a:t>
            </a:r>
            <a:endParaRPr sz="3200">
              <a:latin typeface="Times New Roman"/>
              <a:ea typeface="Times New Roman"/>
              <a:cs typeface="Times New Roman"/>
              <a:sym typeface="Times New Roman"/>
            </a:endParaRPr>
          </a:p>
          <a:p>
            <a:pPr indent="0" lvl="0" marL="0" rtl="0" algn="l">
              <a:lnSpc>
                <a:spcPct val="90000"/>
              </a:lnSpc>
              <a:spcBef>
                <a:spcPts val="0"/>
              </a:spcBef>
              <a:spcAft>
                <a:spcPts val="0"/>
              </a:spcAft>
              <a:buClr>
                <a:srgbClr val="FFFFFF"/>
              </a:buClr>
              <a:buSzPts val="5900"/>
              <a:buFont typeface="Corbel"/>
              <a:buNone/>
            </a:pPr>
            <a:r>
              <a:rPr lang="en-US" sz="3200">
                <a:latin typeface="Times New Roman"/>
                <a:ea typeface="Times New Roman"/>
                <a:cs typeface="Times New Roman"/>
                <a:sym typeface="Times New Roman"/>
              </a:rPr>
              <a:t>FY27 Superintendent’s</a:t>
            </a:r>
            <a:endParaRPr sz="3200">
              <a:latin typeface="Times New Roman"/>
              <a:ea typeface="Times New Roman"/>
              <a:cs typeface="Times New Roman"/>
              <a:sym typeface="Times New Roman"/>
            </a:endParaRPr>
          </a:p>
          <a:p>
            <a:pPr indent="0" lvl="0" marL="0" rtl="0" algn="l">
              <a:lnSpc>
                <a:spcPct val="90000"/>
              </a:lnSpc>
              <a:spcBef>
                <a:spcPts val="0"/>
              </a:spcBef>
              <a:spcAft>
                <a:spcPts val="0"/>
              </a:spcAft>
              <a:buClr>
                <a:srgbClr val="FFFFFF"/>
              </a:buClr>
              <a:buSzPts val="5900"/>
              <a:buFont typeface="Corbel"/>
              <a:buNone/>
            </a:pPr>
            <a:r>
              <a:rPr lang="en-US" sz="3200">
                <a:latin typeface="Times New Roman"/>
                <a:ea typeface="Times New Roman"/>
                <a:cs typeface="Times New Roman"/>
                <a:sym typeface="Times New Roman"/>
              </a:rPr>
              <a:t>Proposed Budget</a:t>
            </a:r>
            <a:endParaRPr sz="3200">
              <a:latin typeface="Times New Roman"/>
              <a:ea typeface="Times New Roman"/>
              <a:cs typeface="Times New Roman"/>
              <a:sym typeface="Times New Roman"/>
            </a:endParaRPr>
          </a:p>
        </p:txBody>
      </p:sp>
      <p:sp>
        <p:nvSpPr>
          <p:cNvPr id="94" name="Google Shape;94;p1"/>
          <p:cNvSpPr txBox="1"/>
          <p:nvPr>
            <p:ph idx="1" type="subTitle"/>
          </p:nvPr>
        </p:nvSpPr>
        <p:spPr>
          <a:xfrm>
            <a:off x="5081375" y="5281725"/>
            <a:ext cx="2620500" cy="5082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200"/>
              <a:buNone/>
            </a:pPr>
            <a:r>
              <a:rPr lang="en-US">
                <a:latin typeface="Times New Roman"/>
                <a:ea typeface="Times New Roman"/>
                <a:cs typeface="Times New Roman"/>
                <a:sym typeface="Times New Roman"/>
              </a:rPr>
              <a:t>February 12, 2026</a:t>
            </a:r>
            <a:endParaRPr>
              <a:latin typeface="Times New Roman"/>
              <a:ea typeface="Times New Roman"/>
              <a:cs typeface="Times New Roman"/>
              <a:sym typeface="Times New Roman"/>
            </a:endParaRPr>
          </a:p>
        </p:txBody>
      </p:sp>
      <p:sp>
        <p:nvSpPr>
          <p:cNvPr id="95" name="Google Shape;95;p1"/>
          <p:cNvSpPr txBox="1"/>
          <p:nvPr/>
        </p:nvSpPr>
        <p:spPr>
          <a:xfrm>
            <a:off x="5081375" y="4285025"/>
            <a:ext cx="30000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900"/>
              <a:buFont typeface="Arial"/>
              <a:buNone/>
            </a:pPr>
            <a:r>
              <a:rPr lang="en-US" sz="2200">
                <a:solidFill>
                  <a:srgbClr val="CFDBF6"/>
                </a:solidFill>
                <a:latin typeface="Times New Roman"/>
                <a:ea typeface="Times New Roman"/>
                <a:cs typeface="Times New Roman"/>
                <a:sym typeface="Times New Roman"/>
              </a:rPr>
              <a:t>Michael Cassidy</a:t>
            </a:r>
            <a:endParaRPr sz="2200">
              <a:solidFill>
                <a:srgbClr val="CFDBF6"/>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900"/>
              <a:buFont typeface="Arial"/>
              <a:buNone/>
            </a:pPr>
            <a:r>
              <a:rPr lang="en-US" sz="2200">
                <a:solidFill>
                  <a:srgbClr val="CFDBF6"/>
                </a:solidFill>
                <a:latin typeface="Times New Roman"/>
                <a:ea typeface="Times New Roman"/>
                <a:cs typeface="Times New Roman"/>
                <a:sym typeface="Times New Roman"/>
              </a:rPr>
              <a:t>Dr. Margo Ferrick </a:t>
            </a:r>
            <a:endParaRPr sz="2200">
              <a:solidFill>
                <a:srgbClr val="CFDBF6"/>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900"/>
              <a:buFont typeface="Arial"/>
              <a:buNone/>
            </a:pPr>
            <a:r>
              <a:t/>
            </a:r>
            <a:endParaRPr sz="2200">
              <a:solidFill>
                <a:srgbClr val="CFDBF6"/>
              </a:solidFill>
              <a:latin typeface="Times New Roman"/>
              <a:ea typeface="Times New Roman"/>
              <a:cs typeface="Times New Roman"/>
              <a:sym typeface="Times New Roman"/>
            </a:endParaRPr>
          </a:p>
        </p:txBody>
      </p:sp>
      <p:graphicFrame>
        <p:nvGraphicFramePr>
          <p:cNvPr id="96" name="Google Shape;96;p1"/>
          <p:cNvGraphicFramePr/>
          <p:nvPr/>
        </p:nvGraphicFramePr>
        <p:xfrm>
          <a:off x="216200" y="980585"/>
          <a:ext cx="1215850" cy="1194740"/>
        </p:xfrm>
        <a:graphic>
          <a:graphicData uri="http://schemas.openxmlformats.org/presentationml/2006/ole">
            <mc:AlternateContent>
              <mc:Choice Requires="v">
                <p:oleObj r:id="rId4" imgH="1194740" imgW="1215850" progId="Word.Picture.8" spid="_x0000_s1">
                  <p:embed/>
                </p:oleObj>
              </mc:Choice>
              <mc:Fallback>
                <p:oleObj r:id="rId5" imgH="1194740" imgW="1215850" progId="Word.Picture.8">
                  <p:embed/>
                  <p:pic>
                    <p:nvPicPr>
                      <p:cNvPr id="96" name="Google Shape;96;p1"/>
                      <p:cNvPicPr preferRelativeResize="0"/>
                      <p:nvPr/>
                    </p:nvPicPr>
                    <p:blipFill rotWithShape="1">
                      <a:blip r:embed="rId6">
                        <a:alphaModFix/>
                      </a:blip>
                      <a:srcRect b="0" l="0" r="0" t="0"/>
                      <a:stretch/>
                    </p:blipFill>
                    <p:spPr>
                      <a:xfrm>
                        <a:off x="216200" y="980585"/>
                        <a:ext cx="1215850" cy="1194740"/>
                      </a:xfrm>
                      <a:prstGeom prst="rect">
                        <a:avLst/>
                      </a:prstGeom>
                      <a:noFill/>
                      <a:ln>
                        <a:noFill/>
                      </a:ln>
                    </p:spPr>
                  </p:pic>
                </p:oleObj>
              </mc:Fallback>
            </mc:AlternateContent>
          </a:graphicData>
        </a:graphic>
      </p:graphicFrame>
      <p:pic>
        <p:nvPicPr>
          <p:cNvPr id="97" name="Google Shape;97;p1" title="IMG_0094 (1).jpeg"/>
          <p:cNvPicPr preferRelativeResize="0"/>
          <p:nvPr/>
        </p:nvPicPr>
        <p:blipFill>
          <a:blip r:embed="rId7">
            <a:alphaModFix/>
          </a:blip>
          <a:stretch>
            <a:fillRect/>
          </a:stretch>
        </p:blipFill>
        <p:spPr>
          <a:xfrm>
            <a:off x="8182425" y="758950"/>
            <a:ext cx="4009567" cy="53400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p8"/>
          <p:cNvPicPr preferRelativeResize="0"/>
          <p:nvPr/>
        </p:nvPicPr>
        <p:blipFill rotWithShape="1">
          <a:blip r:embed="rId4">
            <a:alphaModFix/>
          </a:blip>
          <a:srcRect b="0" l="0" r="0" t="0"/>
          <a:stretch/>
        </p:blipFill>
        <p:spPr>
          <a:xfrm>
            <a:off x="10707683" y="48194"/>
            <a:ext cx="1484321" cy="1133857"/>
          </a:xfrm>
          <a:prstGeom prst="rect">
            <a:avLst/>
          </a:prstGeom>
          <a:noFill/>
          <a:ln>
            <a:noFill/>
          </a:ln>
        </p:spPr>
      </p:pic>
      <p:sp>
        <p:nvSpPr>
          <p:cNvPr id="196" name="Google Shape;196;p8"/>
          <p:cNvSpPr/>
          <p:nvPr/>
        </p:nvSpPr>
        <p:spPr>
          <a:xfrm>
            <a:off x="0" y="428300"/>
            <a:ext cx="3191100" cy="64299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5310"/>
              <a:buFont typeface="Corbel"/>
              <a:buNone/>
            </a:pPr>
            <a:r>
              <a:rPr b="0" i="0" lang="en-US" sz="4510" u="none" cap="none" strike="noStrike">
                <a:solidFill>
                  <a:schemeClr val="lt1"/>
                </a:solidFill>
                <a:latin typeface="Times New Roman"/>
                <a:ea typeface="Times New Roman"/>
                <a:cs typeface="Times New Roman"/>
                <a:sym typeface="Times New Roman"/>
              </a:rPr>
              <a:t>  </a:t>
            </a:r>
            <a:endParaRPr b="0" i="0" sz="900" u="none" cap="none" strike="noStrike">
              <a:solidFill>
                <a:schemeClr val="lt1"/>
              </a:solidFill>
              <a:latin typeface="Arial"/>
              <a:ea typeface="Arial"/>
              <a:cs typeface="Arial"/>
              <a:sym typeface="Arial"/>
            </a:endParaRPr>
          </a:p>
        </p:txBody>
      </p:sp>
      <p:sp>
        <p:nvSpPr>
          <p:cNvPr id="197" name="Google Shape;197;p8"/>
          <p:cNvSpPr txBox="1"/>
          <p:nvPr/>
        </p:nvSpPr>
        <p:spPr>
          <a:xfrm>
            <a:off x="159074" y="1711675"/>
            <a:ext cx="2531100" cy="18471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lt1"/>
              </a:buClr>
              <a:buSzPts val="5310"/>
              <a:buFont typeface="Corbel"/>
              <a:buNone/>
            </a:pPr>
            <a:r>
              <a:rPr b="0" i="0" lang="en-US" sz="4000" u="none" cap="none" strike="noStrike">
                <a:solidFill>
                  <a:schemeClr val="lt1"/>
                </a:solidFill>
                <a:latin typeface="Times New Roman"/>
                <a:ea typeface="Times New Roman"/>
                <a:cs typeface="Times New Roman"/>
                <a:sym typeface="Times New Roman"/>
              </a:rPr>
              <a:t>Proposed FY2</a:t>
            </a:r>
            <a:r>
              <a:rPr lang="en-US" sz="4000">
                <a:solidFill>
                  <a:schemeClr val="lt1"/>
                </a:solidFill>
                <a:latin typeface="Times New Roman"/>
                <a:ea typeface="Times New Roman"/>
                <a:cs typeface="Times New Roman"/>
                <a:sym typeface="Times New Roman"/>
              </a:rPr>
              <a:t>7</a:t>
            </a:r>
            <a:endParaRPr sz="4000">
              <a:solidFill>
                <a:schemeClr val="lt1"/>
              </a:solidFill>
              <a:latin typeface="Times New Roman"/>
              <a:ea typeface="Times New Roman"/>
              <a:cs typeface="Times New Roman"/>
              <a:sym typeface="Times New Roman"/>
            </a:endParaRPr>
          </a:p>
          <a:p>
            <a:pPr indent="0" lvl="0" marL="0" marR="0" rtl="0" algn="l">
              <a:lnSpc>
                <a:spcPct val="90000"/>
              </a:lnSpc>
              <a:spcBef>
                <a:spcPts val="0"/>
              </a:spcBef>
              <a:spcAft>
                <a:spcPts val="0"/>
              </a:spcAft>
              <a:buClr>
                <a:schemeClr val="lt1"/>
              </a:buClr>
              <a:buSzPts val="5310"/>
              <a:buFont typeface="Corbel"/>
              <a:buNone/>
            </a:pPr>
            <a:r>
              <a:rPr b="0" i="0" lang="en-US" sz="4000" u="none" cap="none" strike="noStrike">
                <a:solidFill>
                  <a:schemeClr val="lt1"/>
                </a:solidFill>
                <a:latin typeface="Times New Roman"/>
                <a:ea typeface="Times New Roman"/>
                <a:cs typeface="Times New Roman"/>
                <a:sym typeface="Times New Roman"/>
              </a:rPr>
              <a:t>Budget</a:t>
            </a:r>
            <a:endParaRPr b="0" i="0" sz="4000" u="none" cap="none" strike="noStrike">
              <a:solidFill>
                <a:srgbClr val="595959"/>
              </a:solidFill>
              <a:latin typeface="Corbel"/>
              <a:ea typeface="Corbel"/>
              <a:cs typeface="Corbel"/>
              <a:sym typeface="Corbel"/>
            </a:endParaRPr>
          </a:p>
        </p:txBody>
      </p:sp>
      <p:sp>
        <p:nvSpPr>
          <p:cNvPr id="198" name="Google Shape;198;p8"/>
          <p:cNvSpPr txBox="1"/>
          <p:nvPr/>
        </p:nvSpPr>
        <p:spPr>
          <a:xfrm>
            <a:off x="4117725" y="1020725"/>
            <a:ext cx="7188300" cy="1539300"/>
          </a:xfrm>
          <a:prstGeom prst="rect">
            <a:avLst/>
          </a:prstGeom>
          <a:noFill/>
          <a:ln>
            <a:noFill/>
          </a:ln>
        </p:spPr>
        <p:txBody>
          <a:bodyPr anchorCtr="0" anchor="t" bIns="91425" lIns="91425" spcFirstLastPara="1" rIns="91425" wrap="square" tIns="91425">
            <a:spAutoFit/>
          </a:bodyPr>
          <a:lstStyle/>
          <a:p>
            <a:pPr indent="0" lvl="0" marL="101600" marR="0" rtl="0" algn="ctr">
              <a:lnSpc>
                <a:spcPct val="100000"/>
              </a:lnSpc>
              <a:spcBef>
                <a:spcPts val="0"/>
              </a:spcBef>
              <a:spcAft>
                <a:spcPts val="0"/>
              </a:spcAft>
              <a:buClr>
                <a:srgbClr val="000000"/>
              </a:buClr>
              <a:buSzPts val="3200"/>
              <a:buFont typeface="Arial"/>
              <a:buNone/>
            </a:pPr>
            <a:r>
              <a:rPr b="1" i="1" lang="en-US" sz="3200">
                <a:latin typeface="Times New Roman"/>
                <a:ea typeface="Times New Roman"/>
                <a:cs typeface="Times New Roman"/>
                <a:sym typeface="Times New Roman"/>
                <a:extLst>
                  <a:ext uri="http://customooxmlschemas.google.com/">
                    <go:slidesCustomData xmlns:go="http://customooxmlschemas.google.com/" textRoundtripDataId="4"/>
                  </a:ext>
                </a:extLst>
              </a:rPr>
              <a:t>Proposed </a:t>
            </a:r>
            <a:endParaRPr b="1" i="1" sz="3200">
              <a:latin typeface="Times New Roman"/>
              <a:ea typeface="Times New Roman"/>
              <a:cs typeface="Times New Roman"/>
              <a:sym typeface="Times New Roman"/>
            </a:endParaRPr>
          </a:p>
          <a:p>
            <a:pPr indent="0" lvl="0" marL="101600" marR="0" rtl="0" algn="ctr">
              <a:lnSpc>
                <a:spcPct val="100000"/>
              </a:lnSpc>
              <a:spcBef>
                <a:spcPts val="0"/>
              </a:spcBef>
              <a:spcAft>
                <a:spcPts val="0"/>
              </a:spcAft>
              <a:buClr>
                <a:srgbClr val="000000"/>
              </a:buClr>
              <a:buSzPts val="3200"/>
              <a:buFont typeface="Arial"/>
              <a:buNone/>
            </a:pPr>
            <a:r>
              <a:rPr b="1" lang="en-US" sz="3200">
                <a:latin typeface="Times New Roman"/>
                <a:ea typeface="Times New Roman"/>
                <a:cs typeface="Times New Roman"/>
                <a:sym typeface="Times New Roman"/>
              </a:rPr>
              <a:t>FY27 School Department Budget </a:t>
            </a:r>
            <a:endParaRPr b="1" sz="3200">
              <a:latin typeface="Times New Roman"/>
              <a:ea typeface="Times New Roman"/>
              <a:cs typeface="Times New Roman"/>
              <a:sym typeface="Times New Roman"/>
            </a:endParaRPr>
          </a:p>
          <a:p>
            <a:pPr indent="0" lvl="0" marL="101600" marR="0" rtl="0" algn="ctr">
              <a:lnSpc>
                <a:spcPct val="100000"/>
              </a:lnSpc>
              <a:spcBef>
                <a:spcPts val="0"/>
              </a:spcBef>
              <a:spcAft>
                <a:spcPts val="0"/>
              </a:spcAft>
              <a:buClr>
                <a:srgbClr val="000000"/>
              </a:buClr>
              <a:buSzPts val="3200"/>
              <a:buFont typeface="Arial"/>
              <a:buNone/>
            </a:pPr>
            <a:r>
              <a:rPr b="1" lang="en-US" sz="2400">
                <a:latin typeface="Times New Roman"/>
                <a:ea typeface="Times New Roman"/>
                <a:cs typeface="Times New Roman"/>
                <a:sym typeface="Times New Roman"/>
              </a:rPr>
              <a:t>two &amp; half percent (2.5%) increase</a:t>
            </a:r>
            <a:endParaRPr b="1" sz="2400">
              <a:latin typeface="Times New Roman"/>
              <a:ea typeface="Times New Roman"/>
              <a:cs typeface="Times New Roman"/>
              <a:sym typeface="Times New Roman"/>
            </a:endParaRPr>
          </a:p>
        </p:txBody>
      </p:sp>
      <p:pic>
        <p:nvPicPr>
          <p:cNvPr id="199" name="Google Shape;199;p8"/>
          <p:cNvPicPr preferRelativeResize="0"/>
          <p:nvPr/>
        </p:nvPicPr>
        <p:blipFill>
          <a:blip r:embed="rId5">
            <a:alphaModFix/>
          </a:blip>
          <a:stretch>
            <a:fillRect/>
          </a:stretch>
        </p:blipFill>
        <p:spPr>
          <a:xfrm>
            <a:off x="3284525" y="2738450"/>
            <a:ext cx="8383000" cy="2310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2d8dbb897cd_0_141"/>
          <p:cNvSpPr/>
          <p:nvPr/>
        </p:nvSpPr>
        <p:spPr>
          <a:xfrm>
            <a:off x="0" y="428300"/>
            <a:ext cx="3191100" cy="64299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5310"/>
              <a:buFont typeface="Corbel"/>
              <a:buNone/>
            </a:pPr>
            <a:r>
              <a:rPr b="0" i="0" lang="en-US" sz="4510" u="none" cap="none" strike="noStrike">
                <a:solidFill>
                  <a:schemeClr val="lt1"/>
                </a:solidFill>
                <a:latin typeface="Times New Roman"/>
                <a:ea typeface="Times New Roman"/>
                <a:cs typeface="Times New Roman"/>
                <a:sym typeface="Times New Roman"/>
              </a:rPr>
              <a:t>  </a:t>
            </a:r>
            <a:endParaRPr b="0" i="0" sz="900" u="none" cap="none" strike="noStrike">
              <a:solidFill>
                <a:schemeClr val="lt1"/>
              </a:solidFill>
              <a:latin typeface="Arial"/>
              <a:ea typeface="Arial"/>
              <a:cs typeface="Arial"/>
              <a:sym typeface="Arial"/>
            </a:endParaRPr>
          </a:p>
        </p:txBody>
      </p:sp>
      <p:sp>
        <p:nvSpPr>
          <p:cNvPr id="206" name="Google Shape;206;g2d8dbb897cd_0_141"/>
          <p:cNvSpPr txBox="1"/>
          <p:nvPr/>
        </p:nvSpPr>
        <p:spPr>
          <a:xfrm>
            <a:off x="154500" y="1403300"/>
            <a:ext cx="3036600" cy="2955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lt1"/>
              </a:buClr>
              <a:buSzPts val="5310"/>
              <a:buFont typeface="Corbel"/>
              <a:buNone/>
            </a:pPr>
            <a:r>
              <a:rPr lang="en-US" sz="4000">
                <a:solidFill>
                  <a:schemeClr val="lt1"/>
                </a:solidFill>
                <a:latin typeface="Times New Roman"/>
                <a:ea typeface="Times New Roman"/>
                <a:cs typeface="Times New Roman"/>
                <a:sym typeface="Times New Roman"/>
              </a:rPr>
              <a:t>FY27 </a:t>
            </a:r>
            <a:endParaRPr sz="4000">
              <a:solidFill>
                <a:schemeClr val="lt1"/>
              </a:solidFill>
              <a:latin typeface="Times New Roman"/>
              <a:ea typeface="Times New Roman"/>
              <a:cs typeface="Times New Roman"/>
              <a:sym typeface="Times New Roman"/>
            </a:endParaRPr>
          </a:p>
          <a:p>
            <a:pPr indent="0" lvl="0" marL="0" marR="0" rtl="0" algn="l">
              <a:lnSpc>
                <a:spcPct val="90000"/>
              </a:lnSpc>
              <a:spcBef>
                <a:spcPts val="0"/>
              </a:spcBef>
              <a:spcAft>
                <a:spcPts val="0"/>
              </a:spcAft>
              <a:buClr>
                <a:schemeClr val="lt1"/>
              </a:buClr>
              <a:buSzPts val="5310"/>
              <a:buFont typeface="Corbel"/>
              <a:buNone/>
            </a:pPr>
            <a:r>
              <a:rPr lang="en-US" sz="4000">
                <a:solidFill>
                  <a:schemeClr val="lt1"/>
                </a:solidFill>
                <a:latin typeface="Times New Roman"/>
                <a:ea typeface="Times New Roman"/>
                <a:cs typeface="Times New Roman"/>
                <a:sym typeface="Times New Roman"/>
              </a:rPr>
              <a:t>Budget Development </a:t>
            </a:r>
            <a:r>
              <a:rPr lang="en-US" sz="4000">
                <a:solidFill>
                  <a:schemeClr val="lt1"/>
                </a:solidFill>
                <a:latin typeface="Times New Roman"/>
                <a:ea typeface="Times New Roman"/>
                <a:cs typeface="Times New Roman"/>
                <a:sym typeface="Times New Roman"/>
              </a:rPr>
              <a:t>Priorities </a:t>
            </a:r>
            <a:endParaRPr sz="5600">
              <a:solidFill>
                <a:schemeClr val="lt1"/>
              </a:solidFill>
              <a:latin typeface="Times New Roman"/>
              <a:ea typeface="Times New Roman"/>
              <a:cs typeface="Times New Roman"/>
              <a:sym typeface="Times New Roman"/>
            </a:endParaRPr>
          </a:p>
          <a:p>
            <a:pPr indent="0" lvl="0" marL="0" marR="0" rtl="0" algn="l">
              <a:lnSpc>
                <a:spcPct val="90000"/>
              </a:lnSpc>
              <a:spcBef>
                <a:spcPts val="0"/>
              </a:spcBef>
              <a:spcAft>
                <a:spcPts val="0"/>
              </a:spcAft>
              <a:buClr>
                <a:schemeClr val="lt1"/>
              </a:buClr>
              <a:buSzPts val="5310"/>
              <a:buFont typeface="Corbel"/>
              <a:buNone/>
            </a:pPr>
            <a:r>
              <a:t/>
            </a:r>
            <a:endParaRPr sz="4000">
              <a:solidFill>
                <a:schemeClr val="lt1"/>
              </a:solidFill>
              <a:latin typeface="Times New Roman"/>
              <a:ea typeface="Times New Roman"/>
              <a:cs typeface="Times New Roman"/>
              <a:sym typeface="Times New Roman"/>
            </a:endParaRPr>
          </a:p>
        </p:txBody>
      </p:sp>
      <p:sp>
        <p:nvSpPr>
          <p:cNvPr id="207" name="Google Shape;207;g2d8dbb897cd_0_141"/>
          <p:cNvSpPr txBox="1"/>
          <p:nvPr/>
        </p:nvSpPr>
        <p:spPr>
          <a:xfrm>
            <a:off x="3428325" y="901950"/>
            <a:ext cx="8454000" cy="505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t/>
            </a:r>
            <a:endParaRPr b="1" sz="2400">
              <a:solidFill>
                <a:schemeClr val="dk1"/>
              </a:solidFill>
              <a:latin typeface="Times New Roman"/>
              <a:ea typeface="Times New Roman"/>
              <a:cs typeface="Times New Roman"/>
              <a:sym typeface="Times New Roman"/>
            </a:endParaRPr>
          </a:p>
          <a:p>
            <a:pPr indent="-387350" lvl="0" marL="457200" rtl="0" algn="l">
              <a:lnSpc>
                <a:spcPct val="115000"/>
              </a:lnSpc>
              <a:spcBef>
                <a:spcPts val="1200"/>
              </a:spcBef>
              <a:spcAft>
                <a:spcPts val="0"/>
              </a:spcAft>
              <a:buClr>
                <a:schemeClr val="dk1"/>
              </a:buClr>
              <a:buSzPts val="2500"/>
              <a:buFont typeface="Times New Roman"/>
              <a:buChar char="●"/>
            </a:pPr>
            <a:r>
              <a:rPr lang="en-US" sz="2500">
                <a:solidFill>
                  <a:schemeClr val="dk1"/>
                </a:solidFill>
                <a:latin typeface="Times New Roman"/>
                <a:ea typeface="Times New Roman"/>
                <a:cs typeface="Times New Roman"/>
                <a:sym typeface="Times New Roman"/>
              </a:rPr>
              <a:t>Provide a quality public education focussed on </a:t>
            </a:r>
            <a:r>
              <a:rPr b="1" lang="en-US" sz="2500">
                <a:solidFill>
                  <a:schemeClr val="dk1"/>
                </a:solidFill>
                <a:latin typeface="Times New Roman"/>
                <a:ea typeface="Times New Roman"/>
                <a:cs typeface="Times New Roman"/>
                <a:sym typeface="Times New Roman"/>
              </a:rPr>
              <a:t>HIGH QUALITY STUDENT LEARNING</a:t>
            </a:r>
            <a:endParaRPr b="1" sz="2500">
              <a:solidFill>
                <a:schemeClr val="dk1"/>
              </a:solidFill>
              <a:latin typeface="Times New Roman"/>
              <a:ea typeface="Times New Roman"/>
              <a:cs typeface="Times New Roman"/>
              <a:sym typeface="Times New Roman"/>
            </a:endParaRPr>
          </a:p>
          <a:p>
            <a:pPr indent="-387350" lvl="0" marL="457200" rtl="0" algn="l">
              <a:lnSpc>
                <a:spcPct val="115000"/>
              </a:lnSpc>
              <a:spcBef>
                <a:spcPts val="0"/>
              </a:spcBef>
              <a:spcAft>
                <a:spcPts val="0"/>
              </a:spcAft>
              <a:buClr>
                <a:schemeClr val="dk1"/>
              </a:buClr>
              <a:buSzPts val="2500"/>
              <a:buFont typeface="Times New Roman"/>
              <a:buChar char="●"/>
            </a:pPr>
            <a:r>
              <a:rPr lang="en-US" sz="2500">
                <a:solidFill>
                  <a:schemeClr val="dk1"/>
                </a:solidFill>
                <a:latin typeface="Times New Roman"/>
                <a:ea typeface="Times New Roman"/>
                <a:cs typeface="Times New Roman"/>
                <a:sym typeface="Times New Roman"/>
              </a:rPr>
              <a:t>Preserve student access to a well-rounded educational program</a:t>
            </a:r>
            <a:endParaRPr sz="2500">
              <a:solidFill>
                <a:schemeClr val="dk1"/>
              </a:solidFill>
              <a:latin typeface="Times New Roman"/>
              <a:ea typeface="Times New Roman"/>
              <a:cs typeface="Times New Roman"/>
              <a:sym typeface="Times New Roman"/>
            </a:endParaRPr>
          </a:p>
          <a:p>
            <a:pPr indent="-387350" lvl="0" marL="457200" rtl="0" algn="l">
              <a:lnSpc>
                <a:spcPct val="115000"/>
              </a:lnSpc>
              <a:spcBef>
                <a:spcPts val="0"/>
              </a:spcBef>
              <a:spcAft>
                <a:spcPts val="0"/>
              </a:spcAft>
              <a:buClr>
                <a:schemeClr val="dk1"/>
              </a:buClr>
              <a:buSzPts val="2500"/>
              <a:buFont typeface="Times New Roman"/>
              <a:buChar char="●"/>
            </a:pPr>
            <a:r>
              <a:rPr lang="en-US" sz="2500">
                <a:solidFill>
                  <a:schemeClr val="dk1"/>
                </a:solidFill>
                <a:latin typeface="Times New Roman"/>
                <a:ea typeface="Times New Roman"/>
                <a:cs typeface="Times New Roman"/>
                <a:sym typeface="Times New Roman"/>
              </a:rPr>
              <a:t>Maintain class offerings at the secondary level </a:t>
            </a:r>
            <a:endParaRPr sz="2500">
              <a:solidFill>
                <a:schemeClr val="dk1"/>
              </a:solidFill>
              <a:latin typeface="Times New Roman"/>
              <a:ea typeface="Times New Roman"/>
              <a:cs typeface="Times New Roman"/>
              <a:sym typeface="Times New Roman"/>
            </a:endParaRPr>
          </a:p>
          <a:p>
            <a:pPr indent="-387350" lvl="0" marL="457200" rtl="0" algn="l">
              <a:lnSpc>
                <a:spcPct val="115000"/>
              </a:lnSpc>
              <a:spcBef>
                <a:spcPts val="0"/>
              </a:spcBef>
              <a:spcAft>
                <a:spcPts val="0"/>
              </a:spcAft>
              <a:buClr>
                <a:schemeClr val="dk1"/>
              </a:buClr>
              <a:buSzPts val="2500"/>
              <a:buFont typeface="Times New Roman"/>
              <a:buChar char="●"/>
            </a:pPr>
            <a:r>
              <a:rPr lang="en-US" sz="2500">
                <a:solidFill>
                  <a:schemeClr val="dk1"/>
                </a:solidFill>
                <a:latin typeface="Times New Roman"/>
                <a:ea typeface="Times New Roman"/>
                <a:cs typeface="Times New Roman"/>
                <a:sym typeface="Times New Roman"/>
              </a:rPr>
              <a:t>Allocate resources to meet students’ needs</a:t>
            </a:r>
            <a:endParaRPr sz="2500">
              <a:solidFill>
                <a:schemeClr val="dk1"/>
              </a:solidFill>
              <a:latin typeface="Times New Roman"/>
              <a:ea typeface="Times New Roman"/>
              <a:cs typeface="Times New Roman"/>
              <a:sym typeface="Times New Roman"/>
            </a:endParaRPr>
          </a:p>
          <a:p>
            <a:pPr indent="-387350" lvl="0" marL="457200" rtl="0" algn="l">
              <a:lnSpc>
                <a:spcPct val="115000"/>
              </a:lnSpc>
              <a:spcBef>
                <a:spcPts val="0"/>
              </a:spcBef>
              <a:spcAft>
                <a:spcPts val="0"/>
              </a:spcAft>
              <a:buClr>
                <a:schemeClr val="dk1"/>
              </a:buClr>
              <a:buSzPts val="2500"/>
              <a:buFont typeface="Times New Roman"/>
              <a:buChar char="●"/>
            </a:pPr>
            <a:r>
              <a:rPr lang="en-US" sz="2500">
                <a:solidFill>
                  <a:schemeClr val="dk1"/>
                </a:solidFill>
                <a:latin typeface="Times New Roman"/>
                <a:ea typeface="Times New Roman"/>
                <a:cs typeface="Times New Roman"/>
                <a:sym typeface="Times New Roman"/>
              </a:rPr>
              <a:t>Allocate resources in alignment with the District Strategic Plan to ensure funding for the greatest impact on teaching and learning</a:t>
            </a:r>
            <a:endParaRPr sz="2500">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2000"/>
              <a:buFont typeface="Arial"/>
              <a:buNone/>
            </a:pPr>
            <a:r>
              <a:t/>
            </a:r>
            <a:endParaRPr sz="2000">
              <a:solidFill>
                <a:srgbClr val="595959"/>
              </a:solidFill>
              <a:latin typeface="Times New Roman"/>
              <a:ea typeface="Times New Roman"/>
              <a:cs typeface="Times New Roman"/>
              <a:sym typeface="Times New Roman"/>
            </a:endParaRPr>
          </a:p>
        </p:txBody>
      </p:sp>
      <p:pic>
        <p:nvPicPr>
          <p:cNvPr id="208" name="Google Shape;208;g2d8dbb897cd_0_141"/>
          <p:cNvPicPr preferRelativeResize="0"/>
          <p:nvPr/>
        </p:nvPicPr>
        <p:blipFill rotWithShape="1">
          <a:blip r:embed="rId3">
            <a:alphaModFix/>
          </a:blip>
          <a:srcRect b="0" l="0" r="0" t="0"/>
          <a:stretch/>
        </p:blipFill>
        <p:spPr>
          <a:xfrm>
            <a:off x="853383" y="4710169"/>
            <a:ext cx="1484321" cy="113385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2d912874b56_0_0"/>
          <p:cNvSpPr txBox="1"/>
          <p:nvPr>
            <p:ph type="title"/>
          </p:nvPr>
        </p:nvSpPr>
        <p:spPr>
          <a:xfrm>
            <a:off x="93550" y="1027100"/>
            <a:ext cx="3199800" cy="4560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5900"/>
              <a:buNone/>
            </a:pPr>
            <a:r>
              <a:t/>
            </a:r>
            <a:endParaRPr sz="4410">
              <a:solidFill>
                <a:schemeClr val="lt1"/>
              </a:solidFill>
              <a:latin typeface="Times New Roman"/>
              <a:ea typeface="Times New Roman"/>
              <a:cs typeface="Times New Roman"/>
              <a:sym typeface="Times New Roman"/>
            </a:endParaRPr>
          </a:p>
          <a:p>
            <a:pPr indent="0" lvl="0" marL="0" rtl="0" algn="l">
              <a:lnSpc>
                <a:spcPct val="90000"/>
              </a:lnSpc>
              <a:spcBef>
                <a:spcPts val="0"/>
              </a:spcBef>
              <a:spcAft>
                <a:spcPts val="0"/>
              </a:spcAft>
              <a:buSzPts val="5900"/>
              <a:buNone/>
            </a:pPr>
            <a:r>
              <a:t/>
            </a:r>
            <a:endParaRPr sz="4410">
              <a:solidFill>
                <a:schemeClr val="lt1"/>
              </a:solidFill>
              <a:latin typeface="Times New Roman"/>
              <a:ea typeface="Times New Roman"/>
              <a:cs typeface="Times New Roman"/>
              <a:sym typeface="Times New Roman"/>
            </a:endParaRPr>
          </a:p>
          <a:p>
            <a:pPr indent="0" lvl="0" marL="0" rtl="0" algn="l">
              <a:lnSpc>
                <a:spcPct val="90000"/>
              </a:lnSpc>
              <a:spcBef>
                <a:spcPts val="0"/>
              </a:spcBef>
              <a:spcAft>
                <a:spcPts val="0"/>
              </a:spcAft>
              <a:buSzPts val="5900"/>
              <a:buNone/>
            </a:pPr>
            <a:r>
              <a:rPr lang="en-US" sz="4009">
                <a:solidFill>
                  <a:schemeClr val="lt1"/>
                </a:solidFill>
                <a:latin typeface="Times New Roman"/>
                <a:ea typeface="Times New Roman"/>
                <a:cs typeface="Times New Roman"/>
                <a:sym typeface="Times New Roman"/>
              </a:rPr>
              <a:t>FY27 </a:t>
            </a:r>
            <a:endParaRPr sz="4009">
              <a:solidFill>
                <a:schemeClr val="lt1"/>
              </a:solidFill>
              <a:latin typeface="Times New Roman"/>
              <a:ea typeface="Times New Roman"/>
              <a:cs typeface="Times New Roman"/>
              <a:sym typeface="Times New Roman"/>
            </a:endParaRPr>
          </a:p>
          <a:p>
            <a:pPr indent="0" lvl="0" marL="0" rtl="0" algn="l">
              <a:lnSpc>
                <a:spcPct val="90000"/>
              </a:lnSpc>
              <a:spcBef>
                <a:spcPts val="0"/>
              </a:spcBef>
              <a:spcAft>
                <a:spcPts val="0"/>
              </a:spcAft>
              <a:buSzPts val="5900"/>
              <a:buNone/>
            </a:pPr>
            <a:r>
              <a:rPr lang="en-US" sz="4009">
                <a:solidFill>
                  <a:schemeClr val="lt1"/>
                </a:solidFill>
                <a:latin typeface="Times New Roman"/>
                <a:ea typeface="Times New Roman"/>
                <a:cs typeface="Times New Roman"/>
                <a:sym typeface="Times New Roman"/>
              </a:rPr>
              <a:t>Assumptions</a:t>
            </a:r>
            <a:endParaRPr sz="4009">
              <a:solidFill>
                <a:schemeClr val="lt1"/>
              </a:solidFill>
              <a:latin typeface="Times New Roman"/>
              <a:ea typeface="Times New Roman"/>
              <a:cs typeface="Times New Roman"/>
              <a:sym typeface="Times New Roman"/>
            </a:endParaRPr>
          </a:p>
        </p:txBody>
      </p:sp>
      <p:sp>
        <p:nvSpPr>
          <p:cNvPr id="215" name="Google Shape;215;g2d912874b56_0_0"/>
          <p:cNvSpPr txBox="1"/>
          <p:nvPr>
            <p:ph idx="1" type="body"/>
          </p:nvPr>
        </p:nvSpPr>
        <p:spPr>
          <a:xfrm>
            <a:off x="3867100" y="542975"/>
            <a:ext cx="7315200" cy="56451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15000"/>
              </a:lnSpc>
              <a:spcBef>
                <a:spcPts val="0"/>
              </a:spcBef>
              <a:spcAft>
                <a:spcPts val="0"/>
              </a:spcAft>
              <a:buClr>
                <a:schemeClr val="dk1"/>
              </a:buClr>
              <a:buSzPts val="1100"/>
              <a:buFont typeface="Arial"/>
              <a:buNone/>
            </a:pPr>
            <a:r>
              <a:rPr b="1" lang="en-US" sz="3000">
                <a:solidFill>
                  <a:schemeClr val="dk1"/>
                </a:solidFill>
                <a:latin typeface="Times New Roman"/>
                <a:ea typeface="Times New Roman"/>
                <a:cs typeface="Times New Roman"/>
                <a:sym typeface="Times New Roman"/>
              </a:rPr>
              <a:t>FY27 School Department Budget includes:</a:t>
            </a:r>
            <a:endParaRPr b="1" sz="30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SzPts val="2200"/>
              <a:buNone/>
            </a:pPr>
            <a:r>
              <a:t/>
            </a:r>
            <a:endParaRPr sz="20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SzPts val="2200"/>
              <a:buNone/>
            </a:pPr>
            <a:r>
              <a:t/>
            </a:r>
            <a:endParaRPr sz="2000">
              <a:solidFill>
                <a:schemeClr val="dk1"/>
              </a:solidFill>
              <a:latin typeface="Times New Roman"/>
              <a:ea typeface="Times New Roman"/>
              <a:cs typeface="Times New Roman"/>
              <a:sym typeface="Times New Roman"/>
            </a:endParaRPr>
          </a:p>
          <a:p>
            <a:pPr indent="-387350" lvl="0" marL="457200" rtl="0" algn="l">
              <a:lnSpc>
                <a:spcPct val="115000"/>
              </a:lnSpc>
              <a:spcBef>
                <a:spcPts val="0"/>
              </a:spcBef>
              <a:spcAft>
                <a:spcPts val="0"/>
              </a:spcAft>
              <a:buClr>
                <a:schemeClr val="dk1"/>
              </a:buClr>
              <a:buSzPts val="2500"/>
              <a:buFont typeface="Times New Roman"/>
              <a:buChar char="●"/>
            </a:pPr>
            <a:r>
              <a:rPr lang="en-US" sz="2500">
                <a:solidFill>
                  <a:schemeClr val="dk1"/>
                </a:solidFill>
                <a:latin typeface="Times New Roman"/>
                <a:ea typeface="Times New Roman"/>
                <a:cs typeface="Times New Roman"/>
                <a:sym typeface="Times New Roman"/>
              </a:rPr>
              <a:t>Projected Custodial and Food Service negotiations </a:t>
            </a:r>
            <a:endParaRPr sz="25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2500">
              <a:solidFill>
                <a:schemeClr val="dk1"/>
              </a:solidFill>
              <a:latin typeface="Times New Roman"/>
              <a:ea typeface="Times New Roman"/>
              <a:cs typeface="Times New Roman"/>
              <a:sym typeface="Times New Roman"/>
            </a:endParaRPr>
          </a:p>
          <a:p>
            <a:pPr indent="-387350" lvl="0" marL="457200" rtl="0" algn="l">
              <a:lnSpc>
                <a:spcPct val="115000"/>
              </a:lnSpc>
              <a:spcBef>
                <a:spcPts val="0"/>
              </a:spcBef>
              <a:spcAft>
                <a:spcPts val="0"/>
              </a:spcAft>
              <a:buClr>
                <a:schemeClr val="dk1"/>
              </a:buClr>
              <a:buSzPts val="2500"/>
              <a:buFont typeface="Times New Roman"/>
              <a:buChar char="●"/>
            </a:pPr>
            <a:r>
              <a:rPr lang="en-US" sz="2500">
                <a:solidFill>
                  <a:schemeClr val="dk1"/>
                </a:solidFill>
                <a:latin typeface="Times New Roman"/>
                <a:ea typeface="Times New Roman"/>
                <a:cs typeface="Times New Roman"/>
                <a:sym typeface="Times New Roman"/>
              </a:rPr>
              <a:t>Contractual staff increases: step increases, longevity &amp; degree advancements</a:t>
            </a:r>
            <a:endParaRPr sz="25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SzPts val="2200"/>
              <a:buNone/>
            </a:pPr>
            <a:r>
              <a:t/>
            </a:r>
            <a:endParaRPr sz="2500">
              <a:solidFill>
                <a:schemeClr val="dk1"/>
              </a:solidFill>
              <a:latin typeface="Times New Roman"/>
              <a:ea typeface="Times New Roman"/>
              <a:cs typeface="Times New Roman"/>
              <a:sym typeface="Times New Roman"/>
            </a:endParaRPr>
          </a:p>
          <a:p>
            <a:pPr indent="-387350" lvl="0" marL="457200" rtl="0" algn="l">
              <a:lnSpc>
                <a:spcPct val="115000"/>
              </a:lnSpc>
              <a:spcBef>
                <a:spcPts val="0"/>
              </a:spcBef>
              <a:spcAft>
                <a:spcPts val="0"/>
              </a:spcAft>
              <a:buClr>
                <a:schemeClr val="dk1"/>
              </a:buClr>
              <a:buSzPts val="2500"/>
              <a:buFont typeface="Times New Roman"/>
              <a:buChar char="●"/>
            </a:pPr>
            <a:r>
              <a:rPr lang="en-US" sz="2500">
                <a:solidFill>
                  <a:schemeClr val="dk1"/>
                </a:solidFill>
                <a:latin typeface="Times New Roman"/>
                <a:ea typeface="Times New Roman"/>
                <a:cs typeface="Times New Roman"/>
                <a:sym typeface="Times New Roman"/>
              </a:rPr>
              <a:t>Projected increase for out-of-district tuition &amp; transportation costs for our special education students</a:t>
            </a:r>
            <a:endParaRPr sz="2500">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t/>
            </a:r>
            <a:endParaRPr sz="2500">
              <a:solidFill>
                <a:schemeClr val="dk1"/>
              </a:solidFill>
              <a:latin typeface="Times New Roman"/>
              <a:ea typeface="Times New Roman"/>
              <a:cs typeface="Times New Roman"/>
              <a:sym typeface="Times New Roman"/>
            </a:endParaRPr>
          </a:p>
          <a:p>
            <a:pPr indent="-387350" lvl="0" marL="457200" marR="0" rtl="0" algn="l">
              <a:lnSpc>
                <a:spcPct val="115000"/>
              </a:lnSpc>
              <a:spcBef>
                <a:spcPts val="0"/>
              </a:spcBef>
              <a:spcAft>
                <a:spcPts val="0"/>
              </a:spcAft>
              <a:buClr>
                <a:schemeClr val="dk1"/>
              </a:buClr>
              <a:buSzPts val="2500"/>
              <a:buFont typeface="Times New Roman"/>
              <a:buChar char="●"/>
            </a:pPr>
            <a:r>
              <a:rPr lang="en-US" sz="2500">
                <a:solidFill>
                  <a:schemeClr val="dk1"/>
                </a:solidFill>
                <a:latin typeface="Times New Roman"/>
                <a:ea typeface="Times New Roman"/>
                <a:cs typeface="Times New Roman"/>
                <a:sym typeface="Times New Roman"/>
              </a:rPr>
              <a:t>General education transportation cost increases (four buses)</a:t>
            </a:r>
            <a:endParaRPr sz="2500">
              <a:solidFill>
                <a:schemeClr val="dk1"/>
              </a:solidFill>
              <a:latin typeface="Times New Roman"/>
              <a:ea typeface="Times New Roman"/>
              <a:cs typeface="Times New Roman"/>
              <a:sym typeface="Times New Roman"/>
            </a:endParaRPr>
          </a:p>
          <a:p>
            <a:pPr indent="0" lvl="0" marL="0" rtl="0" algn="l">
              <a:lnSpc>
                <a:spcPct val="90000"/>
              </a:lnSpc>
              <a:spcBef>
                <a:spcPts val="1200"/>
              </a:spcBef>
              <a:spcAft>
                <a:spcPts val="0"/>
              </a:spcAft>
              <a:buSzPts val="22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3c3416e9194_0_8"/>
          <p:cNvSpPr/>
          <p:nvPr/>
        </p:nvSpPr>
        <p:spPr>
          <a:xfrm>
            <a:off x="0" y="428300"/>
            <a:ext cx="3191100" cy="64299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5310"/>
              <a:buFont typeface="Corbel"/>
              <a:buNone/>
            </a:pPr>
            <a:r>
              <a:rPr b="0" i="0" lang="en-US" sz="4510" u="none" cap="none" strike="noStrike">
                <a:solidFill>
                  <a:schemeClr val="lt1"/>
                </a:solidFill>
                <a:latin typeface="Times New Roman"/>
                <a:ea typeface="Times New Roman"/>
                <a:cs typeface="Times New Roman"/>
                <a:sym typeface="Times New Roman"/>
              </a:rPr>
              <a:t>  </a:t>
            </a:r>
            <a:endParaRPr b="0" i="0" sz="900" u="none" cap="none" strike="noStrike">
              <a:solidFill>
                <a:schemeClr val="lt1"/>
              </a:solidFill>
              <a:latin typeface="Arial"/>
              <a:ea typeface="Arial"/>
              <a:cs typeface="Arial"/>
              <a:sym typeface="Arial"/>
            </a:endParaRPr>
          </a:p>
        </p:txBody>
      </p:sp>
      <p:sp>
        <p:nvSpPr>
          <p:cNvPr id="222" name="Google Shape;222;g3c3416e9194_0_8"/>
          <p:cNvSpPr txBox="1"/>
          <p:nvPr/>
        </p:nvSpPr>
        <p:spPr>
          <a:xfrm>
            <a:off x="157475" y="998825"/>
            <a:ext cx="2876100" cy="33015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lt1"/>
              </a:buClr>
              <a:buSzPts val="5310"/>
              <a:buFont typeface="Corbel"/>
              <a:buNone/>
            </a:pPr>
            <a:r>
              <a:rPr lang="en-US" sz="4000">
                <a:solidFill>
                  <a:schemeClr val="lt1"/>
                </a:solidFill>
                <a:latin typeface="Times New Roman"/>
                <a:ea typeface="Times New Roman"/>
                <a:cs typeface="Times New Roman"/>
                <a:sym typeface="Times New Roman"/>
              </a:rPr>
              <a:t>FY27 </a:t>
            </a:r>
            <a:r>
              <a:rPr lang="en-US" sz="3700">
                <a:solidFill>
                  <a:schemeClr val="lt1"/>
                </a:solidFill>
                <a:latin typeface="Times New Roman"/>
                <a:ea typeface="Times New Roman"/>
                <a:cs typeface="Times New Roman"/>
                <a:sym typeface="Times New Roman"/>
              </a:rPr>
              <a:t>Budget </a:t>
            </a:r>
            <a:r>
              <a:rPr lang="en-US" sz="3700">
                <a:solidFill>
                  <a:schemeClr val="lt1"/>
                </a:solidFill>
                <a:latin typeface="Times New Roman"/>
                <a:ea typeface="Times New Roman"/>
                <a:cs typeface="Times New Roman"/>
                <a:sym typeface="Times New Roman"/>
              </a:rPr>
              <a:t>Development-</a:t>
            </a:r>
            <a:endParaRPr sz="3700">
              <a:solidFill>
                <a:schemeClr val="lt1"/>
              </a:solidFill>
              <a:latin typeface="Times New Roman"/>
              <a:ea typeface="Times New Roman"/>
              <a:cs typeface="Times New Roman"/>
              <a:sym typeface="Times New Roman"/>
            </a:endParaRPr>
          </a:p>
          <a:p>
            <a:pPr indent="0" lvl="0" marL="0" marR="0" rtl="0" algn="l">
              <a:lnSpc>
                <a:spcPct val="90000"/>
              </a:lnSpc>
              <a:spcBef>
                <a:spcPts val="0"/>
              </a:spcBef>
              <a:spcAft>
                <a:spcPts val="0"/>
              </a:spcAft>
              <a:buClr>
                <a:schemeClr val="lt1"/>
              </a:buClr>
              <a:buSzPts val="5310"/>
              <a:buFont typeface="Corbel"/>
              <a:buNone/>
            </a:pPr>
            <a:r>
              <a:rPr lang="en-US" sz="3700">
                <a:solidFill>
                  <a:schemeClr val="lt1"/>
                </a:solidFill>
                <a:latin typeface="Times New Roman"/>
                <a:ea typeface="Times New Roman"/>
                <a:cs typeface="Times New Roman"/>
                <a:sym typeface="Times New Roman"/>
              </a:rPr>
              <a:t>  </a:t>
            </a:r>
            <a:endParaRPr sz="3700">
              <a:solidFill>
                <a:schemeClr val="lt1"/>
              </a:solidFill>
              <a:latin typeface="Times New Roman"/>
              <a:ea typeface="Times New Roman"/>
              <a:cs typeface="Times New Roman"/>
              <a:sym typeface="Times New Roman"/>
            </a:endParaRPr>
          </a:p>
          <a:p>
            <a:pPr indent="0" lvl="0" marL="0" marR="0" rtl="0" algn="l">
              <a:lnSpc>
                <a:spcPct val="90000"/>
              </a:lnSpc>
              <a:spcBef>
                <a:spcPts val="0"/>
              </a:spcBef>
              <a:spcAft>
                <a:spcPts val="0"/>
              </a:spcAft>
              <a:buClr>
                <a:schemeClr val="lt1"/>
              </a:buClr>
              <a:buSzPts val="5310"/>
              <a:buFont typeface="Corbel"/>
              <a:buNone/>
            </a:pPr>
            <a:r>
              <a:rPr lang="en-US" sz="3700">
                <a:solidFill>
                  <a:schemeClr val="lt1"/>
                </a:solidFill>
                <a:latin typeface="Times New Roman"/>
                <a:ea typeface="Times New Roman"/>
                <a:cs typeface="Times New Roman"/>
                <a:sym typeface="Times New Roman"/>
              </a:rPr>
              <a:t>Where We Started - </a:t>
            </a:r>
            <a:endParaRPr sz="3700">
              <a:solidFill>
                <a:schemeClr val="lt1"/>
              </a:solidFill>
              <a:latin typeface="Times New Roman"/>
              <a:ea typeface="Times New Roman"/>
              <a:cs typeface="Times New Roman"/>
              <a:sym typeface="Times New Roman"/>
            </a:endParaRPr>
          </a:p>
          <a:p>
            <a:pPr indent="0" lvl="0" marL="0" marR="0" rtl="0" algn="l">
              <a:lnSpc>
                <a:spcPct val="90000"/>
              </a:lnSpc>
              <a:spcBef>
                <a:spcPts val="0"/>
              </a:spcBef>
              <a:spcAft>
                <a:spcPts val="0"/>
              </a:spcAft>
              <a:buClr>
                <a:schemeClr val="lt1"/>
              </a:buClr>
              <a:buSzPts val="5310"/>
              <a:buFont typeface="Corbel"/>
              <a:buNone/>
            </a:pPr>
            <a:r>
              <a:rPr i="1" lang="en-US" sz="3700">
                <a:solidFill>
                  <a:schemeClr val="lt1"/>
                </a:solidFill>
                <a:latin typeface="Times New Roman"/>
                <a:ea typeface="Times New Roman"/>
                <a:cs typeface="Times New Roman"/>
                <a:sym typeface="Times New Roman"/>
              </a:rPr>
              <a:t>Wish List </a:t>
            </a:r>
            <a:endParaRPr b="0" i="1" sz="4800" u="none" cap="none" strike="noStrike">
              <a:solidFill>
                <a:schemeClr val="lt1"/>
              </a:solidFill>
              <a:latin typeface="Times New Roman"/>
              <a:ea typeface="Times New Roman"/>
              <a:cs typeface="Times New Roman"/>
              <a:sym typeface="Times New Roman"/>
            </a:endParaRPr>
          </a:p>
        </p:txBody>
      </p:sp>
      <p:sp>
        <p:nvSpPr>
          <p:cNvPr id="223" name="Google Shape;223;g3c3416e9194_0_8"/>
          <p:cNvSpPr txBox="1"/>
          <p:nvPr/>
        </p:nvSpPr>
        <p:spPr>
          <a:xfrm>
            <a:off x="3714363" y="99025"/>
            <a:ext cx="3822000" cy="309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b="1" lang="en-US" sz="2000" u="sng">
                <a:solidFill>
                  <a:schemeClr val="dk1"/>
                </a:solidFill>
                <a:latin typeface="Times New Roman"/>
                <a:ea typeface="Times New Roman"/>
                <a:cs typeface="Times New Roman"/>
                <a:sym typeface="Times New Roman"/>
              </a:rPr>
              <a:t>Penn Brook Elementary School</a:t>
            </a:r>
            <a:endParaRPr b="1" sz="2000" u="sng">
              <a:solidFill>
                <a:schemeClr val="dk1"/>
              </a:solidFill>
              <a:latin typeface="Times New Roman"/>
              <a:ea typeface="Times New Roman"/>
              <a:cs typeface="Times New Roman"/>
              <a:sym typeface="Times New Roman"/>
            </a:endParaRPr>
          </a:p>
          <a:p>
            <a:pPr indent="-342900" lvl="0" marL="457200" rtl="0" algn="l">
              <a:lnSpc>
                <a:spcPct val="115000"/>
              </a:lnSpc>
              <a:spcBef>
                <a:spcPts val="120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Director Salary &amp; PK Paraprofessional (fully funded on revolving account)</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Literacy Specialist, assisting staff</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Literacy Specialist, assisting student    </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Evaluation Team Chairperson </a:t>
            </a:r>
            <a:r>
              <a:rPr lang="en-US">
                <a:solidFill>
                  <a:schemeClr val="dk1"/>
                </a:solidFill>
                <a:latin typeface="Times New Roman"/>
                <a:ea typeface="Times New Roman"/>
                <a:cs typeface="Times New Roman"/>
                <a:sym typeface="Times New Roman"/>
              </a:rPr>
              <a:t>              </a:t>
            </a:r>
            <a:r>
              <a:rPr lang="en-US" sz="1100">
                <a:solidFill>
                  <a:schemeClr val="dk1"/>
                </a:solidFill>
                <a:latin typeface="Times New Roman"/>
                <a:ea typeface="Times New Roman"/>
                <a:cs typeface="Times New Roman"/>
                <a:sym typeface="Times New Roman"/>
              </a:rPr>
              <a:t>                                                                                                      	</a:t>
            </a:r>
            <a:endParaRPr b="1" sz="3200">
              <a:solidFill>
                <a:schemeClr val="dk1"/>
              </a:solidFill>
              <a:latin typeface="Times New Roman"/>
              <a:ea typeface="Times New Roman"/>
              <a:cs typeface="Times New Roman"/>
              <a:sym typeface="Times New Roman"/>
            </a:endParaRPr>
          </a:p>
        </p:txBody>
      </p:sp>
      <p:sp>
        <p:nvSpPr>
          <p:cNvPr id="224" name="Google Shape;224;g3c3416e9194_0_8"/>
          <p:cNvSpPr txBox="1"/>
          <p:nvPr/>
        </p:nvSpPr>
        <p:spPr>
          <a:xfrm>
            <a:off x="8059650" y="99025"/>
            <a:ext cx="3822000" cy="4684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US" sz="2000" u="sng">
                <a:solidFill>
                  <a:schemeClr val="dk1"/>
                </a:solidFill>
                <a:latin typeface="Times New Roman"/>
                <a:ea typeface="Times New Roman"/>
                <a:cs typeface="Times New Roman"/>
                <a:sym typeface="Times New Roman"/>
              </a:rPr>
              <a:t>Georgetown Middle High School</a:t>
            </a:r>
            <a:endParaRPr b="1" sz="2000" u="sng">
              <a:solidFill>
                <a:schemeClr val="dk1"/>
              </a:solidFill>
              <a:latin typeface="Times New Roman"/>
              <a:ea typeface="Times New Roman"/>
              <a:cs typeface="Times New Roman"/>
              <a:sym typeface="Times New Roman"/>
            </a:endParaRPr>
          </a:p>
          <a:p>
            <a:pPr indent="-349250" lvl="0" marL="457200" rtl="0" algn="l">
              <a:lnSpc>
                <a:spcPct val="115000"/>
              </a:lnSpc>
              <a:spcBef>
                <a:spcPts val="1200"/>
              </a:spcBef>
              <a:spcAft>
                <a:spcPts val="0"/>
              </a:spcAft>
              <a:buClr>
                <a:schemeClr val="dk1"/>
              </a:buClr>
              <a:buSzPts val="1900"/>
              <a:buFont typeface="Times New Roman"/>
              <a:buChar char="●"/>
            </a:pPr>
            <a:r>
              <a:rPr lang="en-US" sz="1900">
                <a:solidFill>
                  <a:schemeClr val="dk1"/>
                </a:solidFill>
                <a:latin typeface="Times New Roman"/>
                <a:ea typeface="Times New Roman"/>
                <a:cs typeface="Times New Roman"/>
                <a:sym typeface="Times New Roman"/>
              </a:rPr>
              <a:t>One (1)  Van Driver (HS transport)</a:t>
            </a:r>
            <a:endParaRPr sz="1900">
              <a:solidFill>
                <a:schemeClr val="dk1"/>
              </a:solidFill>
              <a:latin typeface="Times New Roman"/>
              <a:ea typeface="Times New Roman"/>
              <a:cs typeface="Times New Roman"/>
              <a:sym typeface="Times New Roman"/>
            </a:endParaRPr>
          </a:p>
          <a:p>
            <a:pPr indent="-349250" lvl="0" marL="457200" rtl="0" algn="l">
              <a:lnSpc>
                <a:spcPct val="115000"/>
              </a:lnSpc>
              <a:spcBef>
                <a:spcPts val="0"/>
              </a:spcBef>
              <a:spcAft>
                <a:spcPts val="0"/>
              </a:spcAft>
              <a:buClr>
                <a:schemeClr val="dk1"/>
              </a:buClr>
              <a:buSzPts val="1900"/>
              <a:buFont typeface="Times New Roman"/>
              <a:buChar char="●"/>
            </a:pPr>
            <a:r>
              <a:rPr lang="en-US" sz="1900">
                <a:solidFill>
                  <a:schemeClr val="dk1"/>
                </a:solidFill>
                <a:latin typeface="Times New Roman"/>
                <a:ea typeface="Times New Roman"/>
                <a:cs typeface="Times New Roman"/>
                <a:sym typeface="Times New Roman"/>
              </a:rPr>
              <a:t>Computer Teacher, half time</a:t>
            </a:r>
            <a:endParaRPr sz="1900">
              <a:solidFill>
                <a:schemeClr val="dk1"/>
              </a:solidFill>
              <a:latin typeface="Times New Roman"/>
              <a:ea typeface="Times New Roman"/>
              <a:cs typeface="Times New Roman"/>
              <a:sym typeface="Times New Roman"/>
            </a:endParaRPr>
          </a:p>
          <a:p>
            <a:pPr indent="-349250" lvl="0" marL="457200" rtl="0" algn="l">
              <a:lnSpc>
                <a:spcPct val="115000"/>
              </a:lnSpc>
              <a:spcBef>
                <a:spcPts val="0"/>
              </a:spcBef>
              <a:spcAft>
                <a:spcPts val="0"/>
              </a:spcAft>
              <a:buClr>
                <a:schemeClr val="dk1"/>
              </a:buClr>
              <a:buSzPts val="1900"/>
              <a:buFont typeface="Times New Roman"/>
              <a:buChar char="●"/>
            </a:pPr>
            <a:r>
              <a:rPr lang="en-US" sz="1900">
                <a:solidFill>
                  <a:schemeClr val="dk1"/>
                </a:solidFill>
                <a:latin typeface="Times New Roman"/>
                <a:ea typeface="Times New Roman"/>
                <a:cs typeface="Times New Roman"/>
                <a:sym typeface="Times New Roman"/>
              </a:rPr>
              <a:t>Academic Coach, STEM, 6-12</a:t>
            </a:r>
            <a:endParaRPr sz="1900">
              <a:solidFill>
                <a:schemeClr val="dk1"/>
              </a:solidFill>
              <a:latin typeface="Times New Roman"/>
              <a:ea typeface="Times New Roman"/>
              <a:cs typeface="Times New Roman"/>
              <a:sym typeface="Times New Roman"/>
            </a:endParaRPr>
          </a:p>
          <a:p>
            <a:pPr indent="-349250" lvl="0" marL="457200" rtl="0" algn="l">
              <a:lnSpc>
                <a:spcPct val="115000"/>
              </a:lnSpc>
              <a:spcBef>
                <a:spcPts val="0"/>
              </a:spcBef>
              <a:spcAft>
                <a:spcPts val="0"/>
              </a:spcAft>
              <a:buClr>
                <a:schemeClr val="dk1"/>
              </a:buClr>
              <a:buSzPts val="1900"/>
              <a:buFont typeface="Times New Roman"/>
              <a:buChar char="●"/>
            </a:pPr>
            <a:r>
              <a:rPr lang="en-US" sz="1900">
                <a:solidFill>
                  <a:schemeClr val="dk1"/>
                </a:solidFill>
                <a:latin typeface="Times New Roman"/>
                <a:ea typeface="Times New Roman"/>
                <a:cs typeface="Times New Roman"/>
                <a:sym typeface="Times New Roman"/>
              </a:rPr>
              <a:t>Academic Coach, Humanities, 6-12</a:t>
            </a:r>
            <a:endParaRPr sz="1900">
              <a:solidFill>
                <a:schemeClr val="dk1"/>
              </a:solidFill>
              <a:latin typeface="Times New Roman"/>
              <a:ea typeface="Times New Roman"/>
              <a:cs typeface="Times New Roman"/>
              <a:sym typeface="Times New Roman"/>
            </a:endParaRPr>
          </a:p>
          <a:p>
            <a:pPr indent="-349250" lvl="0" marL="457200" rtl="0" algn="l">
              <a:lnSpc>
                <a:spcPct val="115000"/>
              </a:lnSpc>
              <a:spcBef>
                <a:spcPts val="0"/>
              </a:spcBef>
              <a:spcAft>
                <a:spcPts val="0"/>
              </a:spcAft>
              <a:buClr>
                <a:schemeClr val="dk1"/>
              </a:buClr>
              <a:buSzPts val="1900"/>
              <a:buFont typeface="Times New Roman"/>
              <a:buChar char="●"/>
            </a:pPr>
            <a:r>
              <a:rPr lang="en-US" sz="1900">
                <a:solidFill>
                  <a:schemeClr val="dk1"/>
                </a:solidFill>
                <a:latin typeface="Times New Roman"/>
                <a:ea typeface="Times New Roman"/>
                <a:cs typeface="Times New Roman"/>
                <a:sym typeface="Times New Roman"/>
              </a:rPr>
              <a:t>Evaluation Team Chairperson, GMHS</a:t>
            </a:r>
            <a:endParaRPr sz="1900">
              <a:solidFill>
                <a:schemeClr val="dk1"/>
              </a:solidFill>
              <a:latin typeface="Times New Roman"/>
              <a:ea typeface="Times New Roman"/>
              <a:cs typeface="Times New Roman"/>
              <a:sym typeface="Times New Roman"/>
            </a:endParaRPr>
          </a:p>
          <a:p>
            <a:pPr indent="-349250" lvl="0" marL="457200" rtl="0" algn="l">
              <a:lnSpc>
                <a:spcPct val="115000"/>
              </a:lnSpc>
              <a:spcBef>
                <a:spcPts val="0"/>
              </a:spcBef>
              <a:spcAft>
                <a:spcPts val="0"/>
              </a:spcAft>
              <a:buClr>
                <a:schemeClr val="dk1"/>
              </a:buClr>
              <a:buSzPts val="1900"/>
              <a:buFont typeface="Times New Roman"/>
              <a:buChar char="●"/>
            </a:pPr>
            <a:r>
              <a:rPr lang="en-US" sz="1900">
                <a:solidFill>
                  <a:schemeClr val="dk1"/>
                </a:solidFill>
                <a:latin typeface="Times New Roman"/>
                <a:ea typeface="Times New Roman"/>
                <a:cs typeface="Times New Roman"/>
                <a:sym typeface="Times New Roman"/>
              </a:rPr>
              <a:t>School Adjustment Counselor</a:t>
            </a:r>
            <a:endParaRPr sz="1900">
              <a:solidFill>
                <a:schemeClr val="dk1"/>
              </a:solidFill>
              <a:latin typeface="Times New Roman"/>
              <a:ea typeface="Times New Roman"/>
              <a:cs typeface="Times New Roman"/>
              <a:sym typeface="Times New Roman"/>
            </a:endParaRPr>
          </a:p>
          <a:p>
            <a:pPr indent="-349250" lvl="0" marL="457200" rtl="0" algn="l">
              <a:lnSpc>
                <a:spcPct val="115000"/>
              </a:lnSpc>
              <a:spcBef>
                <a:spcPts val="0"/>
              </a:spcBef>
              <a:spcAft>
                <a:spcPts val="0"/>
              </a:spcAft>
              <a:buClr>
                <a:schemeClr val="dk1"/>
              </a:buClr>
              <a:buSzPts val="1900"/>
              <a:buFont typeface="Times New Roman"/>
              <a:buChar char="●"/>
            </a:pPr>
            <a:r>
              <a:rPr lang="en-US" sz="1900">
                <a:solidFill>
                  <a:schemeClr val="dk1"/>
                </a:solidFill>
                <a:latin typeface="Times New Roman"/>
                <a:ea typeface="Times New Roman"/>
                <a:cs typeface="Times New Roman"/>
                <a:sym typeface="Times New Roman"/>
              </a:rPr>
              <a:t>Hall Monitor (paraprofessional)</a:t>
            </a:r>
            <a:endParaRPr sz="1900">
              <a:solidFill>
                <a:schemeClr val="dk1"/>
              </a:solidFill>
              <a:latin typeface="Times New Roman"/>
              <a:ea typeface="Times New Roman"/>
              <a:cs typeface="Times New Roman"/>
              <a:sym typeface="Times New Roman"/>
            </a:endParaRPr>
          </a:p>
          <a:p>
            <a:pPr indent="-349250" lvl="0" marL="457200" rtl="0" algn="l">
              <a:lnSpc>
                <a:spcPct val="115000"/>
              </a:lnSpc>
              <a:spcBef>
                <a:spcPts val="0"/>
              </a:spcBef>
              <a:spcAft>
                <a:spcPts val="0"/>
              </a:spcAft>
              <a:buClr>
                <a:schemeClr val="dk1"/>
              </a:buClr>
              <a:buSzPts val="1900"/>
              <a:buFont typeface="Times New Roman"/>
              <a:buChar char="●"/>
            </a:pPr>
            <a:r>
              <a:rPr lang="en-US" sz="1900">
                <a:solidFill>
                  <a:schemeClr val="dk1"/>
                </a:solidFill>
                <a:latin typeface="Times New Roman"/>
                <a:ea typeface="Times New Roman"/>
                <a:cs typeface="Times New Roman"/>
                <a:sym typeface="Times New Roman"/>
              </a:rPr>
              <a:t>Athletic Coaches, Winter &amp; Spring (fully fund)</a:t>
            </a:r>
            <a:endParaRPr sz="1900">
              <a:solidFill>
                <a:schemeClr val="dk1"/>
              </a:solidFill>
            </a:endParaRPr>
          </a:p>
        </p:txBody>
      </p:sp>
      <p:pic>
        <p:nvPicPr>
          <p:cNvPr id="225" name="Google Shape;225;g3c3416e9194_0_8"/>
          <p:cNvPicPr preferRelativeResize="0"/>
          <p:nvPr/>
        </p:nvPicPr>
        <p:blipFill rotWithShape="1">
          <a:blip r:embed="rId3">
            <a:alphaModFix/>
          </a:blip>
          <a:srcRect b="0" l="0" r="0" t="0"/>
          <a:stretch/>
        </p:blipFill>
        <p:spPr>
          <a:xfrm>
            <a:off x="853383" y="4710169"/>
            <a:ext cx="1484321" cy="1133857"/>
          </a:xfrm>
          <a:prstGeom prst="rect">
            <a:avLst/>
          </a:prstGeom>
          <a:noFill/>
          <a:ln>
            <a:noFill/>
          </a:ln>
        </p:spPr>
      </p:pic>
      <p:sp>
        <p:nvSpPr>
          <p:cNvPr id="226" name="Google Shape;226;g3c3416e9194_0_8"/>
          <p:cNvSpPr txBox="1"/>
          <p:nvPr/>
        </p:nvSpPr>
        <p:spPr>
          <a:xfrm>
            <a:off x="3714375" y="2702100"/>
            <a:ext cx="3822000" cy="4044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0"/>
              </a:spcAft>
              <a:buClr>
                <a:schemeClr val="dk1"/>
              </a:buClr>
              <a:buSzPts val="1100"/>
              <a:buFont typeface="Arial"/>
              <a:buNone/>
            </a:pPr>
            <a:r>
              <a:t/>
            </a:r>
            <a:endParaRPr b="1" sz="300" u="sng">
              <a:solidFill>
                <a:schemeClr val="dk1"/>
              </a:solidFill>
              <a:latin typeface="Times New Roman"/>
              <a:ea typeface="Times New Roman"/>
              <a:cs typeface="Times New Roman"/>
              <a:sym typeface="Times New Roman"/>
            </a:endParaRPr>
          </a:p>
          <a:p>
            <a:pPr indent="0" lvl="0" marL="0" rtl="0" algn="ctr">
              <a:lnSpc>
                <a:spcPct val="115000"/>
              </a:lnSpc>
              <a:spcBef>
                <a:spcPts val="1200"/>
              </a:spcBef>
              <a:spcAft>
                <a:spcPts val="0"/>
              </a:spcAft>
              <a:buClr>
                <a:schemeClr val="dk1"/>
              </a:buClr>
              <a:buSzPts val="1100"/>
              <a:buFont typeface="Arial"/>
              <a:buNone/>
            </a:pPr>
            <a:r>
              <a:rPr b="1" lang="en-US" sz="2000" u="sng">
                <a:solidFill>
                  <a:schemeClr val="dk1"/>
                </a:solidFill>
                <a:latin typeface="Times New Roman"/>
                <a:ea typeface="Times New Roman"/>
                <a:cs typeface="Times New Roman"/>
                <a:sym typeface="Times New Roman"/>
              </a:rPr>
              <a:t>District Offices</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120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ESY Transportation</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Three (3) Driver, Van (OOD)</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HVAC position, split with Town </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Food Service Director</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Goods &amp; Services fully funded</a:t>
            </a:r>
            <a:endParaRPr sz="1800">
              <a:solidFill>
                <a:schemeClr val="dk1"/>
              </a:solidFill>
              <a:latin typeface="Times New Roman"/>
              <a:ea typeface="Times New Roman"/>
              <a:cs typeface="Times New Roman"/>
              <a:sym typeface="Times New Roman"/>
            </a:endParaRPr>
          </a:p>
          <a:p>
            <a:pPr indent="-342900" lvl="1" marL="914400" rtl="0" algn="l">
              <a:lnSpc>
                <a:spcPct val="115000"/>
              </a:lnSpc>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Curriculum</a:t>
            </a:r>
            <a:endParaRPr sz="1800">
              <a:solidFill>
                <a:schemeClr val="dk1"/>
              </a:solidFill>
              <a:latin typeface="Times New Roman"/>
              <a:ea typeface="Times New Roman"/>
              <a:cs typeface="Times New Roman"/>
              <a:sym typeface="Times New Roman"/>
            </a:endParaRPr>
          </a:p>
          <a:p>
            <a:pPr indent="-342900" lvl="1" marL="914400" rtl="0" algn="l">
              <a:lnSpc>
                <a:spcPct val="115000"/>
              </a:lnSpc>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Professional Development </a:t>
            </a:r>
            <a:endParaRPr sz="1800">
              <a:solidFill>
                <a:schemeClr val="dk1"/>
              </a:solidFill>
              <a:latin typeface="Times New Roman"/>
              <a:ea typeface="Times New Roman"/>
              <a:cs typeface="Times New Roman"/>
              <a:sym typeface="Times New Roman"/>
            </a:endParaRPr>
          </a:p>
          <a:p>
            <a:pPr indent="-342900" lvl="1" marL="914400" rtl="0" algn="l">
              <a:lnSpc>
                <a:spcPct val="115000"/>
              </a:lnSpc>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Operations </a:t>
            </a:r>
            <a:endParaRPr sz="1800">
              <a:solidFill>
                <a:schemeClr val="dk1"/>
              </a:solidFill>
              <a:latin typeface="Times New Roman"/>
              <a:ea typeface="Times New Roman"/>
              <a:cs typeface="Times New Roman"/>
              <a:sym typeface="Times New Roman"/>
            </a:endParaRPr>
          </a:p>
          <a:p>
            <a:pPr indent="-342900" lvl="1" marL="914400" rtl="0" algn="l">
              <a:lnSpc>
                <a:spcPct val="115000"/>
              </a:lnSpc>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Technology </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Replacement Maintenance  Truck</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3c3416e9194_0_28"/>
          <p:cNvSpPr/>
          <p:nvPr/>
        </p:nvSpPr>
        <p:spPr>
          <a:xfrm>
            <a:off x="0" y="428300"/>
            <a:ext cx="3191100" cy="64299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5310"/>
              <a:buFont typeface="Corbel"/>
              <a:buNone/>
            </a:pPr>
            <a:r>
              <a:rPr b="0" i="0" lang="en-US" sz="4510" u="none" cap="none" strike="noStrike">
                <a:solidFill>
                  <a:schemeClr val="lt1"/>
                </a:solidFill>
                <a:latin typeface="Times New Roman"/>
                <a:ea typeface="Times New Roman"/>
                <a:cs typeface="Times New Roman"/>
                <a:sym typeface="Times New Roman"/>
              </a:rPr>
              <a:t>  </a:t>
            </a:r>
            <a:endParaRPr b="0" i="0" sz="900" u="none" cap="none" strike="noStrike">
              <a:solidFill>
                <a:schemeClr val="lt1"/>
              </a:solidFill>
              <a:latin typeface="Arial"/>
              <a:ea typeface="Arial"/>
              <a:cs typeface="Arial"/>
              <a:sym typeface="Arial"/>
            </a:endParaRPr>
          </a:p>
        </p:txBody>
      </p:sp>
      <p:sp>
        <p:nvSpPr>
          <p:cNvPr id="233" name="Google Shape;233;g3c3416e9194_0_28"/>
          <p:cNvSpPr txBox="1"/>
          <p:nvPr/>
        </p:nvSpPr>
        <p:spPr>
          <a:xfrm>
            <a:off x="28650" y="1830725"/>
            <a:ext cx="3133800" cy="20550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chemeClr val="lt1"/>
              </a:buClr>
              <a:buSzPts val="5310"/>
              <a:buFont typeface="Corbel"/>
              <a:buNone/>
            </a:pPr>
            <a:r>
              <a:rPr lang="en-US" sz="4000">
                <a:solidFill>
                  <a:schemeClr val="lt1"/>
                </a:solidFill>
                <a:latin typeface="Times New Roman"/>
                <a:ea typeface="Times New Roman"/>
                <a:cs typeface="Times New Roman"/>
                <a:sym typeface="Times New Roman"/>
              </a:rPr>
              <a:t>FY27 Budget-  </a:t>
            </a:r>
            <a:endParaRPr sz="4000">
              <a:solidFill>
                <a:schemeClr val="lt1"/>
              </a:solidFill>
              <a:latin typeface="Times New Roman"/>
              <a:ea typeface="Times New Roman"/>
              <a:cs typeface="Times New Roman"/>
              <a:sym typeface="Times New Roman"/>
            </a:endParaRPr>
          </a:p>
          <a:p>
            <a:pPr indent="0" lvl="0" marL="0" marR="0" rtl="0" algn="ctr">
              <a:lnSpc>
                <a:spcPct val="90000"/>
              </a:lnSpc>
              <a:spcBef>
                <a:spcPts val="0"/>
              </a:spcBef>
              <a:spcAft>
                <a:spcPts val="0"/>
              </a:spcAft>
              <a:buClr>
                <a:schemeClr val="lt1"/>
              </a:buClr>
              <a:buSzPts val="5310"/>
              <a:buFont typeface="Corbel"/>
              <a:buNone/>
            </a:pPr>
            <a:r>
              <a:t/>
            </a:r>
            <a:endParaRPr sz="1500">
              <a:solidFill>
                <a:schemeClr val="lt1"/>
              </a:solidFill>
              <a:latin typeface="Times New Roman"/>
              <a:ea typeface="Times New Roman"/>
              <a:cs typeface="Times New Roman"/>
              <a:sym typeface="Times New Roman"/>
            </a:endParaRPr>
          </a:p>
          <a:p>
            <a:pPr indent="0" lvl="0" marL="0" marR="0" rtl="0" algn="ctr">
              <a:lnSpc>
                <a:spcPct val="90000"/>
              </a:lnSpc>
              <a:spcBef>
                <a:spcPts val="0"/>
              </a:spcBef>
              <a:spcAft>
                <a:spcPts val="0"/>
              </a:spcAft>
              <a:buClr>
                <a:schemeClr val="lt1"/>
              </a:buClr>
              <a:buSzPts val="5310"/>
              <a:buFont typeface="Corbel"/>
              <a:buNone/>
            </a:pPr>
            <a:r>
              <a:rPr lang="en-US" sz="4000">
                <a:solidFill>
                  <a:schemeClr val="lt1"/>
                </a:solidFill>
                <a:latin typeface="Times New Roman"/>
                <a:ea typeface="Times New Roman"/>
                <a:cs typeface="Times New Roman"/>
                <a:sym typeface="Times New Roman"/>
              </a:rPr>
              <a:t>Where we landed  </a:t>
            </a:r>
            <a:endParaRPr b="0" i="0" sz="5100" u="none" cap="none" strike="noStrike">
              <a:solidFill>
                <a:schemeClr val="lt1"/>
              </a:solidFill>
              <a:latin typeface="Times New Roman"/>
              <a:ea typeface="Times New Roman"/>
              <a:cs typeface="Times New Roman"/>
              <a:sym typeface="Times New Roman"/>
            </a:endParaRPr>
          </a:p>
        </p:txBody>
      </p:sp>
      <p:sp>
        <p:nvSpPr>
          <p:cNvPr id="234" name="Google Shape;234;g3c3416e9194_0_28"/>
          <p:cNvSpPr txBox="1"/>
          <p:nvPr/>
        </p:nvSpPr>
        <p:spPr>
          <a:xfrm>
            <a:off x="4238525" y="454500"/>
            <a:ext cx="7332300" cy="550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US" sz="2800">
                <a:solidFill>
                  <a:schemeClr val="dk1"/>
                </a:solidFill>
                <a:latin typeface="Times New Roman"/>
                <a:ea typeface="Times New Roman"/>
                <a:cs typeface="Times New Roman"/>
                <a:sym typeface="Times New Roman"/>
              </a:rPr>
              <a:t>What is New: </a:t>
            </a:r>
            <a:endParaRPr b="1" sz="2800">
              <a:solidFill>
                <a:schemeClr val="dk1"/>
              </a:solidFill>
              <a:latin typeface="Times New Roman"/>
              <a:ea typeface="Times New Roman"/>
              <a:cs typeface="Times New Roman"/>
              <a:sym typeface="Times New Roman"/>
            </a:endParaRPr>
          </a:p>
          <a:p>
            <a:pPr indent="-387350" lvl="0" marL="457200" rtl="0" algn="l">
              <a:lnSpc>
                <a:spcPct val="115000"/>
              </a:lnSpc>
              <a:spcBef>
                <a:spcPts val="1200"/>
              </a:spcBef>
              <a:spcAft>
                <a:spcPts val="0"/>
              </a:spcAft>
              <a:buClr>
                <a:schemeClr val="dk1"/>
              </a:buClr>
              <a:buSzPts val="2500"/>
              <a:buFont typeface="Times New Roman"/>
              <a:buChar char="●"/>
            </a:pPr>
            <a:r>
              <a:rPr lang="en-US" sz="2500">
                <a:solidFill>
                  <a:schemeClr val="dk1"/>
                </a:solidFill>
                <a:latin typeface="Times New Roman"/>
                <a:ea typeface="Times New Roman"/>
                <a:cs typeface="Times New Roman"/>
                <a:sym typeface="Times New Roman"/>
              </a:rPr>
              <a:t>ESY Transportation (summer work)</a:t>
            </a:r>
            <a:endParaRPr sz="2500">
              <a:solidFill>
                <a:schemeClr val="dk1"/>
              </a:solidFill>
              <a:latin typeface="Times New Roman"/>
              <a:ea typeface="Times New Roman"/>
              <a:cs typeface="Times New Roman"/>
              <a:sym typeface="Times New Roman"/>
            </a:endParaRPr>
          </a:p>
          <a:p>
            <a:pPr indent="-387350" lvl="0" marL="457200" rtl="0" algn="l">
              <a:lnSpc>
                <a:spcPct val="115000"/>
              </a:lnSpc>
              <a:spcBef>
                <a:spcPts val="0"/>
              </a:spcBef>
              <a:spcAft>
                <a:spcPts val="0"/>
              </a:spcAft>
              <a:buClr>
                <a:schemeClr val="dk1"/>
              </a:buClr>
              <a:buSzPts val="2500"/>
              <a:buFont typeface="Times New Roman"/>
              <a:buChar char="●"/>
            </a:pPr>
            <a:r>
              <a:rPr lang="en-US" sz="2500">
                <a:solidFill>
                  <a:schemeClr val="dk1"/>
                </a:solidFill>
                <a:latin typeface="Times New Roman"/>
                <a:ea typeface="Times New Roman"/>
                <a:cs typeface="Times New Roman"/>
                <a:sym typeface="Times New Roman"/>
              </a:rPr>
              <a:t>Evaluation Team Chairperson, District (1.0 FTE)</a:t>
            </a:r>
            <a:endParaRPr sz="2500">
              <a:solidFill>
                <a:schemeClr val="dk1"/>
              </a:solidFill>
              <a:latin typeface="Times New Roman"/>
              <a:ea typeface="Times New Roman"/>
              <a:cs typeface="Times New Roman"/>
              <a:sym typeface="Times New Roman"/>
            </a:endParaRPr>
          </a:p>
          <a:p>
            <a:pPr indent="-387350" lvl="0" marL="457200" rtl="0" algn="l">
              <a:lnSpc>
                <a:spcPct val="115000"/>
              </a:lnSpc>
              <a:spcBef>
                <a:spcPts val="0"/>
              </a:spcBef>
              <a:spcAft>
                <a:spcPts val="0"/>
              </a:spcAft>
              <a:buClr>
                <a:schemeClr val="dk1"/>
              </a:buClr>
              <a:buSzPts val="2500"/>
              <a:buFont typeface="Times New Roman"/>
              <a:buChar char="●"/>
            </a:pPr>
            <a:r>
              <a:rPr lang="en-US" sz="2500">
                <a:solidFill>
                  <a:schemeClr val="dk1"/>
                </a:solidFill>
                <a:latin typeface="Times New Roman"/>
                <a:ea typeface="Times New Roman"/>
                <a:cs typeface="Times New Roman"/>
                <a:sym typeface="Times New Roman"/>
              </a:rPr>
              <a:t>Literacy Specialist, student (1.0 FTE)</a:t>
            </a:r>
            <a:endParaRPr sz="2500">
              <a:solidFill>
                <a:schemeClr val="dk1"/>
              </a:solidFill>
              <a:latin typeface="Times New Roman"/>
              <a:ea typeface="Times New Roman"/>
              <a:cs typeface="Times New Roman"/>
              <a:sym typeface="Times New Roman"/>
            </a:endParaRPr>
          </a:p>
          <a:p>
            <a:pPr indent="-387350" lvl="0" marL="457200" rtl="0" algn="l">
              <a:lnSpc>
                <a:spcPct val="115000"/>
              </a:lnSpc>
              <a:spcBef>
                <a:spcPts val="0"/>
              </a:spcBef>
              <a:spcAft>
                <a:spcPts val="0"/>
              </a:spcAft>
              <a:buClr>
                <a:schemeClr val="dk1"/>
              </a:buClr>
              <a:buSzPts val="2500"/>
              <a:buFont typeface="Times New Roman"/>
              <a:buChar char="●"/>
            </a:pPr>
            <a:r>
              <a:rPr lang="en-US" sz="2500">
                <a:solidFill>
                  <a:schemeClr val="dk1"/>
                </a:solidFill>
                <a:latin typeface="Times New Roman"/>
                <a:ea typeface="Times New Roman"/>
                <a:cs typeface="Times New Roman"/>
                <a:sym typeface="Times New Roman"/>
              </a:rPr>
              <a:t>One (1)  Van Driver, (1.0 FTE)</a:t>
            </a:r>
            <a:endParaRPr sz="25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t/>
            </a:r>
            <a:endParaRPr b="1">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b="1" lang="en-US" sz="2800">
                <a:solidFill>
                  <a:schemeClr val="dk1"/>
                </a:solidFill>
                <a:latin typeface="Times New Roman"/>
                <a:ea typeface="Times New Roman"/>
                <a:cs typeface="Times New Roman"/>
                <a:sym typeface="Times New Roman"/>
              </a:rPr>
              <a:t>Reduced Positions</a:t>
            </a:r>
            <a:endParaRPr b="1" sz="2800">
              <a:solidFill>
                <a:schemeClr val="dk1"/>
              </a:solidFill>
              <a:latin typeface="Times New Roman"/>
              <a:ea typeface="Times New Roman"/>
              <a:cs typeface="Times New Roman"/>
              <a:sym typeface="Times New Roman"/>
            </a:endParaRPr>
          </a:p>
          <a:p>
            <a:pPr indent="-387350" lvl="0" marL="457200" rtl="0" algn="l">
              <a:lnSpc>
                <a:spcPct val="115000"/>
              </a:lnSpc>
              <a:spcBef>
                <a:spcPts val="1200"/>
              </a:spcBef>
              <a:spcAft>
                <a:spcPts val="0"/>
              </a:spcAft>
              <a:buClr>
                <a:schemeClr val="dk1"/>
              </a:buClr>
              <a:buSzPts val="2500"/>
              <a:buFont typeface="Times New Roman"/>
              <a:buChar char="●"/>
            </a:pPr>
            <a:r>
              <a:rPr lang="en-US" sz="2500">
                <a:solidFill>
                  <a:schemeClr val="dk1"/>
                </a:solidFill>
                <a:latin typeface="Times New Roman"/>
                <a:ea typeface="Times New Roman"/>
                <a:cs typeface="Times New Roman"/>
                <a:sym typeface="Times New Roman"/>
              </a:rPr>
              <a:t>Preschool Teacher (1.0 FTE)</a:t>
            </a:r>
            <a:endParaRPr sz="2500">
              <a:solidFill>
                <a:schemeClr val="dk1"/>
              </a:solidFill>
              <a:latin typeface="Times New Roman"/>
              <a:ea typeface="Times New Roman"/>
              <a:cs typeface="Times New Roman"/>
              <a:sym typeface="Times New Roman"/>
            </a:endParaRPr>
          </a:p>
          <a:p>
            <a:pPr indent="-387350" lvl="0" marL="457200" rtl="0" algn="l">
              <a:lnSpc>
                <a:spcPct val="115000"/>
              </a:lnSpc>
              <a:spcBef>
                <a:spcPts val="0"/>
              </a:spcBef>
              <a:spcAft>
                <a:spcPts val="0"/>
              </a:spcAft>
              <a:buClr>
                <a:schemeClr val="dk1"/>
              </a:buClr>
              <a:buSzPts val="2500"/>
              <a:buFont typeface="Times New Roman"/>
              <a:buChar char="●"/>
            </a:pPr>
            <a:r>
              <a:rPr lang="en-US" sz="2500">
                <a:solidFill>
                  <a:schemeClr val="dk1"/>
                </a:solidFill>
                <a:latin typeface="Times New Roman"/>
                <a:ea typeface="Times New Roman"/>
                <a:cs typeface="Times New Roman"/>
                <a:sym typeface="Times New Roman"/>
              </a:rPr>
              <a:t>Elementary Grade Level teacher (1.0 FTE)</a:t>
            </a:r>
            <a:endParaRPr sz="2500">
              <a:solidFill>
                <a:schemeClr val="dk1"/>
              </a:solidFill>
              <a:latin typeface="Times New Roman"/>
              <a:ea typeface="Times New Roman"/>
              <a:cs typeface="Times New Roman"/>
              <a:sym typeface="Times New Roman"/>
            </a:endParaRPr>
          </a:p>
          <a:p>
            <a:pPr indent="-387350" lvl="0" marL="457200" rtl="0" algn="l">
              <a:lnSpc>
                <a:spcPct val="115000"/>
              </a:lnSpc>
              <a:spcBef>
                <a:spcPts val="0"/>
              </a:spcBef>
              <a:spcAft>
                <a:spcPts val="0"/>
              </a:spcAft>
              <a:buClr>
                <a:schemeClr val="dk1"/>
              </a:buClr>
              <a:buSzPts val="2500"/>
              <a:buFont typeface="Times New Roman"/>
              <a:buChar char="●"/>
            </a:pPr>
            <a:r>
              <a:rPr lang="en-US" sz="2500">
                <a:solidFill>
                  <a:schemeClr val="dk1"/>
                </a:solidFill>
                <a:latin typeface="Times New Roman"/>
                <a:ea typeface="Times New Roman"/>
                <a:cs typeface="Times New Roman"/>
                <a:sym typeface="Times New Roman"/>
              </a:rPr>
              <a:t>High School teachers (3.0 FTE)</a:t>
            </a:r>
            <a:endParaRPr sz="25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b="1" lang="en-US">
                <a:solidFill>
                  <a:schemeClr val="dk1"/>
                </a:solidFill>
              </a:rPr>
              <a:t> </a:t>
            </a:r>
            <a:endParaRPr b="1">
              <a:solidFill>
                <a:schemeClr val="dk1"/>
              </a:solidFill>
            </a:endParaRPr>
          </a:p>
        </p:txBody>
      </p:sp>
      <p:pic>
        <p:nvPicPr>
          <p:cNvPr id="235" name="Google Shape;235;g3c3416e9194_0_28"/>
          <p:cNvPicPr preferRelativeResize="0"/>
          <p:nvPr/>
        </p:nvPicPr>
        <p:blipFill rotWithShape="1">
          <a:blip r:embed="rId3">
            <a:alphaModFix/>
          </a:blip>
          <a:srcRect b="0" l="0" r="0" t="0"/>
          <a:stretch/>
        </p:blipFill>
        <p:spPr>
          <a:xfrm>
            <a:off x="853383" y="5187919"/>
            <a:ext cx="1484321" cy="113385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3c61ddf2580_0_9"/>
          <p:cNvSpPr/>
          <p:nvPr/>
        </p:nvSpPr>
        <p:spPr>
          <a:xfrm>
            <a:off x="0" y="428300"/>
            <a:ext cx="3191100" cy="64299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5310"/>
              <a:buFont typeface="Corbel"/>
              <a:buNone/>
            </a:pPr>
            <a:r>
              <a:rPr b="0" i="0" lang="en-US" sz="4510" u="none" cap="none" strike="noStrike">
                <a:solidFill>
                  <a:schemeClr val="lt1"/>
                </a:solidFill>
                <a:latin typeface="Times New Roman"/>
                <a:ea typeface="Times New Roman"/>
                <a:cs typeface="Times New Roman"/>
                <a:sym typeface="Times New Roman"/>
              </a:rPr>
              <a:t>  </a:t>
            </a:r>
            <a:endParaRPr b="0" i="0" sz="900" u="none" cap="none" strike="noStrike">
              <a:solidFill>
                <a:schemeClr val="lt1"/>
              </a:solidFill>
              <a:latin typeface="Arial"/>
              <a:ea typeface="Arial"/>
              <a:cs typeface="Arial"/>
              <a:sym typeface="Arial"/>
            </a:endParaRPr>
          </a:p>
        </p:txBody>
      </p:sp>
      <p:sp>
        <p:nvSpPr>
          <p:cNvPr id="242" name="Google Shape;242;g3c61ddf2580_0_9"/>
          <p:cNvSpPr txBox="1"/>
          <p:nvPr/>
        </p:nvSpPr>
        <p:spPr>
          <a:xfrm>
            <a:off x="133774" y="1267550"/>
            <a:ext cx="3000000" cy="2955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lt1"/>
              </a:buClr>
              <a:buSzPts val="5310"/>
              <a:buFont typeface="Corbel"/>
              <a:buNone/>
            </a:pPr>
            <a:r>
              <a:rPr lang="en-US" sz="4000">
                <a:solidFill>
                  <a:schemeClr val="lt1"/>
                </a:solidFill>
                <a:latin typeface="Times New Roman"/>
                <a:ea typeface="Times New Roman"/>
                <a:cs typeface="Times New Roman"/>
                <a:sym typeface="Times New Roman"/>
              </a:rPr>
              <a:t>FY27 </a:t>
            </a:r>
            <a:endParaRPr sz="4000">
              <a:solidFill>
                <a:schemeClr val="lt1"/>
              </a:solidFill>
              <a:latin typeface="Times New Roman"/>
              <a:ea typeface="Times New Roman"/>
              <a:cs typeface="Times New Roman"/>
              <a:sym typeface="Times New Roman"/>
            </a:endParaRPr>
          </a:p>
          <a:p>
            <a:pPr indent="0" lvl="0" marL="0" marR="0" rtl="0" algn="l">
              <a:lnSpc>
                <a:spcPct val="90000"/>
              </a:lnSpc>
              <a:spcBef>
                <a:spcPts val="0"/>
              </a:spcBef>
              <a:spcAft>
                <a:spcPts val="0"/>
              </a:spcAft>
              <a:buClr>
                <a:schemeClr val="lt1"/>
              </a:buClr>
              <a:buSzPts val="5310"/>
              <a:buFont typeface="Corbel"/>
              <a:buNone/>
            </a:pPr>
            <a:r>
              <a:rPr lang="en-US" sz="4000">
                <a:solidFill>
                  <a:schemeClr val="lt1"/>
                </a:solidFill>
                <a:latin typeface="Times New Roman"/>
                <a:ea typeface="Times New Roman"/>
                <a:cs typeface="Times New Roman"/>
                <a:sym typeface="Times New Roman"/>
              </a:rPr>
              <a:t>Budget </a:t>
            </a:r>
            <a:endParaRPr sz="4000">
              <a:solidFill>
                <a:schemeClr val="lt1"/>
              </a:solidFill>
              <a:latin typeface="Times New Roman"/>
              <a:ea typeface="Times New Roman"/>
              <a:cs typeface="Times New Roman"/>
              <a:sym typeface="Times New Roman"/>
            </a:endParaRPr>
          </a:p>
          <a:p>
            <a:pPr indent="0" lvl="0" marL="0" marR="0" rtl="0" algn="l">
              <a:lnSpc>
                <a:spcPct val="90000"/>
              </a:lnSpc>
              <a:spcBef>
                <a:spcPts val="0"/>
              </a:spcBef>
              <a:spcAft>
                <a:spcPts val="0"/>
              </a:spcAft>
              <a:buClr>
                <a:schemeClr val="lt1"/>
              </a:buClr>
              <a:buSzPts val="5310"/>
              <a:buFont typeface="Corbel"/>
              <a:buNone/>
            </a:pPr>
            <a:r>
              <a:rPr lang="en-US" sz="4000">
                <a:solidFill>
                  <a:schemeClr val="lt1"/>
                </a:solidFill>
                <a:latin typeface="Times New Roman"/>
                <a:ea typeface="Times New Roman"/>
                <a:cs typeface="Times New Roman"/>
                <a:sym typeface="Times New Roman"/>
              </a:rPr>
              <a:t>&amp; </a:t>
            </a:r>
            <a:endParaRPr sz="4000">
              <a:solidFill>
                <a:schemeClr val="lt1"/>
              </a:solidFill>
              <a:latin typeface="Times New Roman"/>
              <a:ea typeface="Times New Roman"/>
              <a:cs typeface="Times New Roman"/>
              <a:sym typeface="Times New Roman"/>
            </a:endParaRPr>
          </a:p>
          <a:p>
            <a:pPr indent="0" lvl="0" marL="0" marR="0" rtl="0" algn="l">
              <a:lnSpc>
                <a:spcPct val="90000"/>
              </a:lnSpc>
              <a:spcBef>
                <a:spcPts val="0"/>
              </a:spcBef>
              <a:spcAft>
                <a:spcPts val="0"/>
              </a:spcAft>
              <a:buClr>
                <a:schemeClr val="lt1"/>
              </a:buClr>
              <a:buSzPts val="5310"/>
              <a:buFont typeface="Corbel"/>
              <a:buNone/>
            </a:pPr>
            <a:r>
              <a:rPr lang="en-US" sz="4000">
                <a:solidFill>
                  <a:schemeClr val="lt1"/>
                </a:solidFill>
                <a:latin typeface="Times New Roman"/>
                <a:ea typeface="Times New Roman"/>
                <a:cs typeface="Times New Roman"/>
                <a:sym typeface="Times New Roman"/>
              </a:rPr>
              <a:t>Enrollment Impact</a:t>
            </a:r>
            <a:endParaRPr b="0" i="0" sz="5100" u="none" cap="none" strike="noStrike">
              <a:solidFill>
                <a:schemeClr val="lt1"/>
              </a:solidFill>
              <a:latin typeface="Times New Roman"/>
              <a:ea typeface="Times New Roman"/>
              <a:cs typeface="Times New Roman"/>
              <a:sym typeface="Times New Roman"/>
            </a:endParaRPr>
          </a:p>
        </p:txBody>
      </p:sp>
      <p:sp>
        <p:nvSpPr>
          <p:cNvPr id="243" name="Google Shape;243;g3c61ddf2580_0_9"/>
          <p:cNvSpPr txBox="1"/>
          <p:nvPr/>
        </p:nvSpPr>
        <p:spPr>
          <a:xfrm>
            <a:off x="3572650" y="541050"/>
            <a:ext cx="59688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chemeClr val="dk1"/>
              </a:solidFill>
              <a:latin typeface="Times New Roman"/>
              <a:ea typeface="Times New Roman"/>
              <a:cs typeface="Times New Roman"/>
              <a:sym typeface="Times New Roman"/>
            </a:endParaRPr>
          </a:p>
        </p:txBody>
      </p:sp>
      <p:sp>
        <p:nvSpPr>
          <p:cNvPr id="244" name="Google Shape;244;g3c61ddf2580_0_9"/>
          <p:cNvSpPr txBox="1"/>
          <p:nvPr/>
        </p:nvSpPr>
        <p:spPr>
          <a:xfrm>
            <a:off x="3512375" y="541050"/>
            <a:ext cx="8454000" cy="5829000"/>
          </a:xfrm>
          <a:prstGeom prst="rect">
            <a:avLst/>
          </a:prstGeom>
          <a:noFill/>
          <a:ln>
            <a:noFill/>
          </a:ln>
        </p:spPr>
        <p:txBody>
          <a:bodyPr anchorCtr="0" anchor="t" bIns="91425" lIns="91425" spcFirstLastPara="1" rIns="91425" wrap="square" tIns="91425">
            <a:spAutoFit/>
          </a:bodyPr>
          <a:lstStyle/>
          <a:p>
            <a:pPr indent="0" lvl="0" marL="457200" marR="0" rtl="0" algn="ctr">
              <a:lnSpc>
                <a:spcPct val="115000"/>
              </a:lnSpc>
              <a:spcBef>
                <a:spcPts val="0"/>
              </a:spcBef>
              <a:spcAft>
                <a:spcPts val="0"/>
              </a:spcAft>
              <a:buNone/>
            </a:pPr>
            <a:r>
              <a:rPr b="1" lang="en-US" sz="2800">
                <a:solidFill>
                  <a:schemeClr val="dk1"/>
                </a:solidFill>
                <a:latin typeface="Times New Roman"/>
                <a:ea typeface="Times New Roman"/>
                <a:cs typeface="Times New Roman"/>
                <a:sym typeface="Times New Roman"/>
              </a:rPr>
              <a:t>Penn Brook Elementary School</a:t>
            </a:r>
            <a:endParaRPr b="1" sz="2800">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t/>
            </a:r>
            <a:endParaRPr b="1" sz="1000">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t/>
            </a:r>
            <a:endParaRPr b="1" sz="1000">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t/>
            </a:r>
            <a:endParaRPr b="1" sz="1000">
              <a:solidFill>
                <a:schemeClr val="dk1"/>
              </a:solidFill>
              <a:latin typeface="Times New Roman"/>
              <a:ea typeface="Times New Roman"/>
              <a:cs typeface="Times New Roman"/>
              <a:sym typeface="Times New Roman"/>
            </a:endParaRPr>
          </a:p>
          <a:p>
            <a:pPr indent="0" lvl="0" marL="457200" marR="0" rtl="0" algn="l">
              <a:lnSpc>
                <a:spcPct val="115000"/>
              </a:lnSpc>
              <a:spcBef>
                <a:spcPts val="0"/>
              </a:spcBef>
              <a:spcAft>
                <a:spcPts val="0"/>
              </a:spcAft>
              <a:buNone/>
            </a:pPr>
            <a:r>
              <a:rPr b="1" lang="en-US" sz="2400">
                <a:solidFill>
                  <a:schemeClr val="dk1"/>
                </a:solidFill>
                <a:latin typeface="Times New Roman"/>
                <a:ea typeface="Times New Roman"/>
                <a:cs typeface="Times New Roman"/>
                <a:sym typeface="Times New Roman"/>
              </a:rPr>
              <a:t>Preschool Program Restructure: </a:t>
            </a:r>
            <a:r>
              <a:rPr lang="en-US" sz="2400">
                <a:solidFill>
                  <a:schemeClr val="dk1"/>
                </a:solidFill>
                <a:latin typeface="Times New Roman"/>
                <a:ea typeface="Times New Roman"/>
                <a:cs typeface="Times New Roman"/>
                <a:sym typeface="Times New Roman"/>
              </a:rPr>
              <a:t> Program model will be adjusted to have dually certified PreK Teachers (Early Childhood and Special Education) which eliminates the PreK Special Education Teacher.  </a:t>
            </a:r>
            <a:r>
              <a:rPr b="1" lang="en-US" sz="2400">
                <a:solidFill>
                  <a:schemeClr val="dk1"/>
                </a:solidFill>
                <a:latin typeface="Times New Roman"/>
                <a:ea typeface="Times New Roman"/>
                <a:cs typeface="Times New Roman"/>
                <a:sym typeface="Times New Roman"/>
              </a:rPr>
              <a:t>The program will maintain three (3) classrooms. </a:t>
            </a:r>
            <a:endParaRPr b="1" sz="2400">
              <a:solidFill>
                <a:schemeClr val="dk1"/>
              </a:solidFill>
              <a:latin typeface="Times New Roman"/>
              <a:ea typeface="Times New Roman"/>
              <a:cs typeface="Times New Roman"/>
              <a:sym typeface="Times New Roman"/>
            </a:endParaRPr>
          </a:p>
          <a:p>
            <a:pPr indent="0" lvl="0" marL="457200" marR="0" rtl="0" algn="l">
              <a:lnSpc>
                <a:spcPct val="115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457200" marR="0" rtl="0" algn="l">
              <a:lnSpc>
                <a:spcPct val="115000"/>
              </a:lnSpc>
              <a:spcBef>
                <a:spcPts val="0"/>
              </a:spcBef>
              <a:spcAft>
                <a:spcPts val="0"/>
              </a:spcAft>
              <a:buNone/>
            </a:pPr>
            <a:r>
              <a:rPr lang="en-US" sz="2400">
                <a:solidFill>
                  <a:schemeClr val="dk1"/>
                </a:solidFill>
                <a:latin typeface="Times New Roman"/>
                <a:ea typeface="Times New Roman"/>
                <a:cs typeface="Times New Roman"/>
                <a:sym typeface="Times New Roman"/>
              </a:rPr>
              <a:t>The new PreK classroom model will include one (1) teacher and two (2) paraprofessionals, which will result in a new paraprofessional position.</a:t>
            </a:r>
            <a:endParaRPr sz="2400">
              <a:solidFill>
                <a:schemeClr val="dk1"/>
              </a:solidFill>
              <a:latin typeface="Times New Roman"/>
              <a:ea typeface="Times New Roman"/>
              <a:cs typeface="Times New Roman"/>
              <a:sym typeface="Times New Roman"/>
            </a:endParaRPr>
          </a:p>
          <a:p>
            <a:pPr indent="0" lvl="0" marL="457200" marR="0" rtl="0" algn="l">
              <a:lnSpc>
                <a:spcPct val="115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914400" marR="0" rtl="0" algn="l">
              <a:lnSpc>
                <a:spcPct val="115000"/>
              </a:lnSpc>
              <a:spcBef>
                <a:spcPts val="0"/>
              </a:spcBef>
              <a:spcAft>
                <a:spcPts val="0"/>
              </a:spcAft>
              <a:buNone/>
            </a:pPr>
            <a:r>
              <a:rPr lang="en-US" sz="2400">
                <a:solidFill>
                  <a:schemeClr val="dk1"/>
                </a:solidFill>
                <a:latin typeface="Times New Roman"/>
                <a:ea typeface="Times New Roman"/>
                <a:cs typeface="Times New Roman"/>
                <a:sym typeface="Times New Roman"/>
              </a:rPr>
              <a:t> </a:t>
            </a:r>
            <a:endParaRPr b="0" i="0" sz="2000" u="none" cap="none" strike="noStrike">
              <a:solidFill>
                <a:srgbClr val="595959"/>
              </a:solidFill>
              <a:latin typeface="Arial"/>
              <a:ea typeface="Arial"/>
              <a:cs typeface="Arial"/>
              <a:sym typeface="Arial"/>
            </a:endParaRPr>
          </a:p>
        </p:txBody>
      </p:sp>
      <p:pic>
        <p:nvPicPr>
          <p:cNvPr id="245" name="Google Shape;245;g3c61ddf2580_0_9"/>
          <p:cNvPicPr preferRelativeResize="0"/>
          <p:nvPr/>
        </p:nvPicPr>
        <p:blipFill rotWithShape="1">
          <a:blip r:embed="rId3">
            <a:alphaModFix/>
          </a:blip>
          <a:srcRect b="0" l="0" r="0" t="0"/>
          <a:stretch/>
        </p:blipFill>
        <p:spPr>
          <a:xfrm>
            <a:off x="853383" y="4710169"/>
            <a:ext cx="1484321" cy="113385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g3c61ddf2580_0_27"/>
          <p:cNvSpPr/>
          <p:nvPr/>
        </p:nvSpPr>
        <p:spPr>
          <a:xfrm>
            <a:off x="0" y="428300"/>
            <a:ext cx="3191100" cy="64299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5310"/>
              <a:buFont typeface="Corbel"/>
              <a:buNone/>
            </a:pPr>
            <a:r>
              <a:rPr b="0" i="0" lang="en-US" sz="4510" u="none" cap="none" strike="noStrike">
                <a:solidFill>
                  <a:schemeClr val="lt1"/>
                </a:solidFill>
                <a:latin typeface="Times New Roman"/>
                <a:ea typeface="Times New Roman"/>
                <a:cs typeface="Times New Roman"/>
                <a:sym typeface="Times New Roman"/>
              </a:rPr>
              <a:t>  </a:t>
            </a:r>
            <a:endParaRPr b="0" i="0" sz="900" u="none" cap="none" strike="noStrike">
              <a:solidFill>
                <a:schemeClr val="lt1"/>
              </a:solidFill>
              <a:latin typeface="Arial"/>
              <a:ea typeface="Arial"/>
              <a:cs typeface="Arial"/>
              <a:sym typeface="Arial"/>
            </a:endParaRPr>
          </a:p>
        </p:txBody>
      </p:sp>
      <p:sp>
        <p:nvSpPr>
          <p:cNvPr id="252" name="Google Shape;252;g3c61ddf2580_0_27"/>
          <p:cNvSpPr txBox="1"/>
          <p:nvPr/>
        </p:nvSpPr>
        <p:spPr>
          <a:xfrm>
            <a:off x="133774" y="1428350"/>
            <a:ext cx="3000000" cy="2955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lt1"/>
              </a:buClr>
              <a:buSzPts val="5310"/>
              <a:buFont typeface="Corbel"/>
              <a:buNone/>
            </a:pPr>
            <a:r>
              <a:rPr lang="en-US" sz="4000">
                <a:solidFill>
                  <a:schemeClr val="lt1"/>
                </a:solidFill>
                <a:latin typeface="Times New Roman"/>
                <a:ea typeface="Times New Roman"/>
                <a:cs typeface="Times New Roman"/>
                <a:sym typeface="Times New Roman"/>
              </a:rPr>
              <a:t>FY27 </a:t>
            </a:r>
            <a:endParaRPr sz="4000">
              <a:solidFill>
                <a:schemeClr val="lt1"/>
              </a:solidFill>
              <a:latin typeface="Times New Roman"/>
              <a:ea typeface="Times New Roman"/>
              <a:cs typeface="Times New Roman"/>
              <a:sym typeface="Times New Roman"/>
            </a:endParaRPr>
          </a:p>
          <a:p>
            <a:pPr indent="0" lvl="0" marL="0" marR="0" rtl="0" algn="l">
              <a:lnSpc>
                <a:spcPct val="90000"/>
              </a:lnSpc>
              <a:spcBef>
                <a:spcPts val="0"/>
              </a:spcBef>
              <a:spcAft>
                <a:spcPts val="0"/>
              </a:spcAft>
              <a:buClr>
                <a:schemeClr val="lt1"/>
              </a:buClr>
              <a:buSzPts val="5310"/>
              <a:buFont typeface="Corbel"/>
              <a:buNone/>
            </a:pPr>
            <a:r>
              <a:rPr lang="en-US" sz="4000">
                <a:solidFill>
                  <a:schemeClr val="lt1"/>
                </a:solidFill>
                <a:latin typeface="Times New Roman"/>
                <a:ea typeface="Times New Roman"/>
                <a:cs typeface="Times New Roman"/>
                <a:sym typeface="Times New Roman"/>
              </a:rPr>
              <a:t>Budget </a:t>
            </a:r>
            <a:endParaRPr sz="4000">
              <a:solidFill>
                <a:schemeClr val="lt1"/>
              </a:solidFill>
              <a:latin typeface="Times New Roman"/>
              <a:ea typeface="Times New Roman"/>
              <a:cs typeface="Times New Roman"/>
              <a:sym typeface="Times New Roman"/>
            </a:endParaRPr>
          </a:p>
          <a:p>
            <a:pPr indent="0" lvl="0" marL="0" marR="0" rtl="0" algn="l">
              <a:lnSpc>
                <a:spcPct val="90000"/>
              </a:lnSpc>
              <a:spcBef>
                <a:spcPts val="0"/>
              </a:spcBef>
              <a:spcAft>
                <a:spcPts val="0"/>
              </a:spcAft>
              <a:buClr>
                <a:schemeClr val="lt1"/>
              </a:buClr>
              <a:buSzPts val="5310"/>
              <a:buFont typeface="Corbel"/>
              <a:buNone/>
            </a:pPr>
            <a:r>
              <a:rPr lang="en-US" sz="4000">
                <a:solidFill>
                  <a:schemeClr val="lt1"/>
                </a:solidFill>
                <a:latin typeface="Times New Roman"/>
                <a:ea typeface="Times New Roman"/>
                <a:cs typeface="Times New Roman"/>
                <a:sym typeface="Times New Roman"/>
              </a:rPr>
              <a:t>&amp; </a:t>
            </a:r>
            <a:endParaRPr sz="4000">
              <a:solidFill>
                <a:schemeClr val="lt1"/>
              </a:solidFill>
              <a:latin typeface="Times New Roman"/>
              <a:ea typeface="Times New Roman"/>
              <a:cs typeface="Times New Roman"/>
              <a:sym typeface="Times New Roman"/>
            </a:endParaRPr>
          </a:p>
          <a:p>
            <a:pPr indent="0" lvl="0" marL="0" marR="0" rtl="0" algn="l">
              <a:lnSpc>
                <a:spcPct val="90000"/>
              </a:lnSpc>
              <a:spcBef>
                <a:spcPts val="0"/>
              </a:spcBef>
              <a:spcAft>
                <a:spcPts val="0"/>
              </a:spcAft>
              <a:buClr>
                <a:schemeClr val="lt1"/>
              </a:buClr>
              <a:buSzPts val="5310"/>
              <a:buFont typeface="Corbel"/>
              <a:buNone/>
            </a:pPr>
            <a:r>
              <a:rPr lang="en-US" sz="4000">
                <a:solidFill>
                  <a:schemeClr val="lt1"/>
                </a:solidFill>
                <a:latin typeface="Times New Roman"/>
                <a:ea typeface="Times New Roman"/>
                <a:cs typeface="Times New Roman"/>
                <a:sym typeface="Times New Roman"/>
              </a:rPr>
              <a:t>Enrollment Impact</a:t>
            </a:r>
            <a:endParaRPr b="0" i="0" sz="5100" u="none" cap="none" strike="noStrike">
              <a:solidFill>
                <a:schemeClr val="lt1"/>
              </a:solidFill>
              <a:latin typeface="Times New Roman"/>
              <a:ea typeface="Times New Roman"/>
              <a:cs typeface="Times New Roman"/>
              <a:sym typeface="Times New Roman"/>
            </a:endParaRPr>
          </a:p>
        </p:txBody>
      </p:sp>
      <p:sp>
        <p:nvSpPr>
          <p:cNvPr id="253" name="Google Shape;253;g3c61ddf2580_0_27"/>
          <p:cNvSpPr txBox="1"/>
          <p:nvPr/>
        </p:nvSpPr>
        <p:spPr>
          <a:xfrm>
            <a:off x="3572650" y="541050"/>
            <a:ext cx="59688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chemeClr val="dk1"/>
              </a:solidFill>
              <a:latin typeface="Times New Roman"/>
              <a:ea typeface="Times New Roman"/>
              <a:cs typeface="Times New Roman"/>
              <a:sym typeface="Times New Roman"/>
            </a:endParaRPr>
          </a:p>
        </p:txBody>
      </p:sp>
      <p:sp>
        <p:nvSpPr>
          <p:cNvPr id="254" name="Google Shape;254;g3c61ddf2580_0_27"/>
          <p:cNvSpPr txBox="1"/>
          <p:nvPr/>
        </p:nvSpPr>
        <p:spPr>
          <a:xfrm>
            <a:off x="3572650" y="541050"/>
            <a:ext cx="8344500" cy="5510400"/>
          </a:xfrm>
          <a:prstGeom prst="rect">
            <a:avLst/>
          </a:prstGeom>
          <a:noFill/>
          <a:ln>
            <a:noFill/>
          </a:ln>
        </p:spPr>
        <p:txBody>
          <a:bodyPr anchorCtr="0" anchor="t" bIns="91425" lIns="91425" spcFirstLastPara="1" rIns="91425" wrap="square" tIns="91425">
            <a:spAutoFit/>
          </a:bodyPr>
          <a:lstStyle/>
          <a:p>
            <a:pPr indent="0" lvl="0" marL="457200" marR="0" rtl="0" algn="ctr">
              <a:lnSpc>
                <a:spcPct val="115000"/>
              </a:lnSpc>
              <a:spcBef>
                <a:spcPts val="0"/>
              </a:spcBef>
              <a:spcAft>
                <a:spcPts val="0"/>
              </a:spcAft>
              <a:buNone/>
            </a:pPr>
            <a:r>
              <a:rPr b="1" lang="en-US" sz="2800">
                <a:solidFill>
                  <a:schemeClr val="dk1"/>
                </a:solidFill>
                <a:latin typeface="Times New Roman"/>
                <a:ea typeface="Times New Roman"/>
                <a:cs typeface="Times New Roman"/>
                <a:sym typeface="Times New Roman"/>
              </a:rPr>
              <a:t>Penn Brook Elementary School</a:t>
            </a:r>
            <a:endParaRPr b="1" sz="2800">
              <a:solidFill>
                <a:schemeClr val="dk1"/>
              </a:solidFill>
              <a:latin typeface="Times New Roman"/>
              <a:ea typeface="Times New Roman"/>
              <a:cs typeface="Times New Roman"/>
              <a:sym typeface="Times New Roman"/>
            </a:endParaRPr>
          </a:p>
          <a:p>
            <a:pPr indent="0" lvl="0" marL="457200" marR="0" rtl="0" algn="ctr">
              <a:lnSpc>
                <a:spcPct val="115000"/>
              </a:lnSpc>
              <a:spcBef>
                <a:spcPts val="0"/>
              </a:spcBef>
              <a:spcAft>
                <a:spcPts val="0"/>
              </a:spcAft>
              <a:buNone/>
            </a:pPr>
            <a:r>
              <a:t/>
            </a:r>
            <a:endParaRPr b="1" sz="1200">
              <a:solidFill>
                <a:schemeClr val="dk1"/>
              </a:solidFill>
              <a:latin typeface="Times New Roman"/>
              <a:ea typeface="Times New Roman"/>
              <a:cs typeface="Times New Roman"/>
              <a:sym typeface="Times New Roman"/>
            </a:endParaRPr>
          </a:p>
          <a:p>
            <a:pPr indent="457200" lvl="0" marL="0" marR="0" rtl="0" algn="l">
              <a:lnSpc>
                <a:spcPct val="115000"/>
              </a:lnSpc>
              <a:spcBef>
                <a:spcPts val="0"/>
              </a:spcBef>
              <a:spcAft>
                <a:spcPts val="0"/>
              </a:spcAft>
              <a:buNone/>
            </a:pPr>
            <a:r>
              <a:rPr lang="en-US" sz="2400">
                <a:solidFill>
                  <a:schemeClr val="dk1"/>
                </a:solidFill>
                <a:latin typeface="Times New Roman"/>
                <a:ea typeface="Times New Roman"/>
                <a:cs typeface="Times New Roman"/>
                <a:sym typeface="Times New Roman"/>
              </a:rPr>
              <a:t>Reduce </a:t>
            </a:r>
            <a:r>
              <a:rPr lang="en-US" sz="2400">
                <a:solidFill>
                  <a:schemeClr val="dk1"/>
                </a:solidFill>
                <a:latin typeface="Times New Roman"/>
                <a:ea typeface="Times New Roman"/>
                <a:cs typeface="Times New Roman"/>
                <a:sym typeface="Times New Roman"/>
              </a:rPr>
              <a:t>Elementary 4th Grade Teacher (1.0 FTE): </a:t>
            </a:r>
            <a:endParaRPr sz="2400">
              <a:solidFill>
                <a:schemeClr val="dk1"/>
              </a:solidFill>
              <a:latin typeface="Times New Roman"/>
              <a:ea typeface="Times New Roman"/>
              <a:cs typeface="Times New Roman"/>
              <a:sym typeface="Times New Roman"/>
            </a:endParaRPr>
          </a:p>
          <a:p>
            <a:pPr indent="457200" lvl="0" marL="0" marR="0" rtl="0" algn="l">
              <a:lnSpc>
                <a:spcPct val="115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457200" lvl="0" marL="0" marR="0" rtl="0" algn="l">
              <a:lnSpc>
                <a:spcPct val="115000"/>
              </a:lnSpc>
              <a:spcBef>
                <a:spcPts val="0"/>
              </a:spcBef>
              <a:spcAft>
                <a:spcPts val="0"/>
              </a:spcAft>
              <a:buNone/>
            </a:pPr>
            <a:r>
              <a:rPr lang="en-US" sz="2400">
                <a:solidFill>
                  <a:schemeClr val="dk1"/>
                </a:solidFill>
                <a:latin typeface="Times New Roman"/>
                <a:ea typeface="Times New Roman"/>
                <a:cs typeface="Times New Roman"/>
                <a:sym typeface="Times New Roman"/>
              </a:rPr>
              <a:t>P</a:t>
            </a:r>
            <a:r>
              <a:rPr lang="en-US" sz="2400">
                <a:solidFill>
                  <a:schemeClr val="dk1"/>
                </a:solidFill>
                <a:latin typeface="Times New Roman"/>
                <a:ea typeface="Times New Roman"/>
                <a:cs typeface="Times New Roman"/>
                <a:sym typeface="Times New Roman"/>
              </a:rPr>
              <a:t>rojected</a:t>
            </a:r>
            <a:r>
              <a:rPr lang="en-US" sz="2400">
                <a:solidFill>
                  <a:schemeClr val="dk1"/>
                </a:solidFill>
                <a:latin typeface="Times New Roman"/>
                <a:ea typeface="Times New Roman"/>
                <a:cs typeface="Times New Roman"/>
                <a:sym typeface="Times New Roman"/>
              </a:rPr>
              <a:t> School Year 2026/2027 Model:</a:t>
            </a:r>
            <a:endParaRPr sz="2400">
              <a:solidFill>
                <a:schemeClr val="dk1"/>
              </a:solidFill>
              <a:latin typeface="Times New Roman"/>
              <a:ea typeface="Times New Roman"/>
              <a:cs typeface="Times New Roman"/>
              <a:sym typeface="Times New Roman"/>
            </a:endParaRPr>
          </a:p>
          <a:p>
            <a:pPr indent="0" lvl="0" marL="914400" rtl="0" algn="l">
              <a:lnSpc>
                <a:spcPct val="115000"/>
              </a:lnSpc>
              <a:spcBef>
                <a:spcPts val="0"/>
              </a:spcBef>
              <a:spcAft>
                <a:spcPts val="0"/>
              </a:spcAft>
              <a:buClr>
                <a:schemeClr val="dk1"/>
              </a:buClr>
              <a:buSzPts val="1100"/>
              <a:buFont typeface="Arial"/>
              <a:buNone/>
            </a:pPr>
            <a:r>
              <a:rPr lang="en-US" sz="2400">
                <a:solidFill>
                  <a:schemeClr val="dk1"/>
                </a:solidFill>
                <a:latin typeface="Times New Roman"/>
                <a:ea typeface="Times New Roman"/>
                <a:cs typeface="Times New Roman"/>
                <a:sym typeface="Times New Roman"/>
              </a:rPr>
              <a:t>Grade PK: 3 classes, average class size:	15</a:t>
            </a:r>
            <a:endParaRPr sz="2400">
              <a:solidFill>
                <a:schemeClr val="dk1"/>
              </a:solidFill>
              <a:latin typeface="Times New Roman"/>
              <a:ea typeface="Times New Roman"/>
              <a:cs typeface="Times New Roman"/>
              <a:sym typeface="Times New Roman"/>
            </a:endParaRPr>
          </a:p>
          <a:p>
            <a:pPr indent="457200" lvl="0" marL="457200" rtl="0" algn="l">
              <a:lnSpc>
                <a:spcPct val="115000"/>
              </a:lnSpc>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(with </a:t>
            </a:r>
            <a:r>
              <a:rPr b="1" lang="en-US" sz="1200">
                <a:solidFill>
                  <a:schemeClr val="dk1"/>
                </a:solidFill>
                <a:latin typeface="Times New Roman"/>
                <a:ea typeface="Times New Roman"/>
                <a:cs typeface="Times New Roman"/>
                <a:sym typeface="Times New Roman"/>
              </a:rPr>
              <a:t>two </a:t>
            </a:r>
            <a:r>
              <a:rPr lang="en-US" sz="1200">
                <a:solidFill>
                  <a:schemeClr val="dk1"/>
                </a:solidFill>
                <a:latin typeface="Times New Roman"/>
                <a:ea typeface="Times New Roman"/>
                <a:cs typeface="Times New Roman"/>
                <a:sym typeface="Times New Roman"/>
              </a:rPr>
              <a:t>designated paraprofessionals in each class)</a:t>
            </a:r>
            <a:endParaRPr sz="1200">
              <a:solidFill>
                <a:schemeClr val="dk1"/>
              </a:solidFill>
              <a:latin typeface="Times New Roman"/>
              <a:ea typeface="Times New Roman"/>
              <a:cs typeface="Times New Roman"/>
              <a:sym typeface="Times New Roman"/>
            </a:endParaRPr>
          </a:p>
          <a:p>
            <a:pPr indent="0" lvl="0" marL="914400" marR="0" rtl="0" algn="l">
              <a:lnSpc>
                <a:spcPct val="115000"/>
              </a:lnSpc>
              <a:spcBef>
                <a:spcPts val="0"/>
              </a:spcBef>
              <a:spcAft>
                <a:spcPts val="0"/>
              </a:spcAft>
              <a:buNone/>
            </a:pPr>
            <a:r>
              <a:rPr lang="en-US" sz="2400">
                <a:solidFill>
                  <a:schemeClr val="dk1"/>
                </a:solidFill>
                <a:latin typeface="Times New Roman"/>
                <a:ea typeface="Times New Roman"/>
                <a:cs typeface="Times New Roman"/>
                <a:sym typeface="Times New Roman"/>
              </a:rPr>
              <a:t>Kindergarten: 4 classes</a:t>
            </a:r>
            <a:r>
              <a:rPr lang="en-US" sz="2400">
                <a:solidFill>
                  <a:schemeClr val="dk1"/>
                </a:solidFill>
                <a:latin typeface="Times New Roman"/>
                <a:ea typeface="Times New Roman"/>
                <a:cs typeface="Times New Roman"/>
                <a:sym typeface="Times New Roman"/>
              </a:rPr>
              <a:t>, average class size:	20 +/-</a:t>
            </a:r>
            <a:endParaRPr sz="2400">
              <a:solidFill>
                <a:schemeClr val="dk1"/>
              </a:solidFill>
              <a:latin typeface="Times New Roman"/>
              <a:ea typeface="Times New Roman"/>
              <a:cs typeface="Times New Roman"/>
              <a:sym typeface="Times New Roman"/>
            </a:endParaRPr>
          </a:p>
          <a:p>
            <a:pPr indent="0" lvl="0" marL="914400" marR="0" rtl="0" algn="l">
              <a:lnSpc>
                <a:spcPct val="115000"/>
              </a:lnSpc>
              <a:spcBef>
                <a:spcPts val="0"/>
              </a:spcBef>
              <a:spcAft>
                <a:spcPts val="0"/>
              </a:spcAft>
              <a:buNone/>
            </a:pPr>
            <a:r>
              <a:rPr lang="en-US" sz="1200">
                <a:solidFill>
                  <a:schemeClr val="dk1"/>
                </a:solidFill>
                <a:latin typeface="Times New Roman"/>
                <a:ea typeface="Times New Roman"/>
                <a:cs typeface="Times New Roman"/>
                <a:sym typeface="Times New Roman"/>
              </a:rPr>
              <a:t>(with </a:t>
            </a:r>
            <a:r>
              <a:rPr b="1" lang="en-US" sz="1200">
                <a:solidFill>
                  <a:schemeClr val="dk1"/>
                </a:solidFill>
                <a:latin typeface="Times New Roman"/>
                <a:ea typeface="Times New Roman"/>
                <a:cs typeface="Times New Roman"/>
                <a:sym typeface="Times New Roman"/>
              </a:rPr>
              <a:t>one </a:t>
            </a:r>
            <a:r>
              <a:rPr lang="en-US" sz="1200">
                <a:solidFill>
                  <a:schemeClr val="dk1"/>
                </a:solidFill>
                <a:latin typeface="Times New Roman"/>
                <a:ea typeface="Times New Roman"/>
                <a:cs typeface="Times New Roman"/>
                <a:sym typeface="Times New Roman"/>
              </a:rPr>
              <a:t>designated K paraprofessional in each class)</a:t>
            </a:r>
            <a:endParaRPr sz="1200">
              <a:solidFill>
                <a:schemeClr val="dk1"/>
              </a:solidFill>
              <a:latin typeface="Times New Roman"/>
              <a:ea typeface="Times New Roman"/>
              <a:cs typeface="Times New Roman"/>
              <a:sym typeface="Times New Roman"/>
            </a:endParaRPr>
          </a:p>
          <a:p>
            <a:pPr indent="0" lvl="0" marL="914400" marR="0" rtl="0" algn="l">
              <a:lnSpc>
                <a:spcPct val="115000"/>
              </a:lnSpc>
              <a:spcBef>
                <a:spcPts val="0"/>
              </a:spcBef>
              <a:spcAft>
                <a:spcPts val="0"/>
              </a:spcAft>
              <a:buNone/>
            </a:pPr>
            <a:r>
              <a:rPr lang="en-US" sz="2400">
                <a:solidFill>
                  <a:schemeClr val="dk1"/>
                </a:solidFill>
                <a:latin typeface="Times New Roman"/>
                <a:ea typeface="Times New Roman"/>
                <a:cs typeface="Times New Roman"/>
                <a:sym typeface="Times New Roman"/>
              </a:rPr>
              <a:t>1st </a:t>
            </a:r>
            <a:r>
              <a:rPr lang="en-US" sz="2400">
                <a:solidFill>
                  <a:schemeClr val="dk1"/>
                </a:solidFill>
                <a:latin typeface="Times New Roman"/>
                <a:ea typeface="Times New Roman"/>
                <a:cs typeface="Times New Roman"/>
                <a:sym typeface="Times New Roman"/>
              </a:rPr>
              <a:t>Grade:	4 classes, average class size:	21</a:t>
            </a:r>
            <a:endParaRPr sz="2400">
              <a:solidFill>
                <a:schemeClr val="dk1"/>
              </a:solidFill>
              <a:latin typeface="Times New Roman"/>
              <a:ea typeface="Times New Roman"/>
              <a:cs typeface="Times New Roman"/>
              <a:sym typeface="Times New Roman"/>
            </a:endParaRPr>
          </a:p>
          <a:p>
            <a:pPr indent="0" lvl="0" marL="914400" rtl="0" algn="l">
              <a:lnSpc>
                <a:spcPct val="115000"/>
              </a:lnSpc>
              <a:spcBef>
                <a:spcPts val="0"/>
              </a:spcBef>
              <a:spcAft>
                <a:spcPts val="0"/>
              </a:spcAft>
              <a:buClr>
                <a:schemeClr val="dk1"/>
              </a:buClr>
              <a:buSzPts val="1100"/>
              <a:buFont typeface="Arial"/>
              <a:buNone/>
            </a:pPr>
            <a:r>
              <a:rPr lang="en-US" sz="2400">
                <a:solidFill>
                  <a:schemeClr val="dk1"/>
                </a:solidFill>
                <a:latin typeface="Times New Roman"/>
                <a:ea typeface="Times New Roman"/>
                <a:cs typeface="Times New Roman"/>
                <a:sym typeface="Times New Roman"/>
              </a:rPr>
              <a:t>2nd </a:t>
            </a:r>
            <a:r>
              <a:rPr lang="en-US" sz="2400">
                <a:solidFill>
                  <a:schemeClr val="dk1"/>
                </a:solidFill>
                <a:latin typeface="Times New Roman"/>
                <a:ea typeface="Times New Roman"/>
                <a:cs typeface="Times New Roman"/>
                <a:sym typeface="Times New Roman"/>
              </a:rPr>
              <a:t>Grade: 5 classes, average class size:	20</a:t>
            </a:r>
            <a:endParaRPr sz="2400">
              <a:solidFill>
                <a:schemeClr val="dk1"/>
              </a:solidFill>
              <a:latin typeface="Times New Roman"/>
              <a:ea typeface="Times New Roman"/>
              <a:cs typeface="Times New Roman"/>
              <a:sym typeface="Times New Roman"/>
            </a:endParaRPr>
          </a:p>
          <a:p>
            <a:pPr indent="0" lvl="0" marL="914400" rtl="0" algn="l">
              <a:lnSpc>
                <a:spcPct val="115000"/>
              </a:lnSpc>
              <a:spcBef>
                <a:spcPts val="0"/>
              </a:spcBef>
              <a:spcAft>
                <a:spcPts val="0"/>
              </a:spcAft>
              <a:buNone/>
            </a:pPr>
            <a:r>
              <a:rPr lang="en-US" sz="2400">
                <a:solidFill>
                  <a:schemeClr val="dk1"/>
                </a:solidFill>
                <a:latin typeface="Times New Roman"/>
                <a:ea typeface="Times New Roman"/>
                <a:cs typeface="Times New Roman"/>
                <a:sym typeface="Times New Roman"/>
              </a:rPr>
              <a:t>3rd </a:t>
            </a:r>
            <a:r>
              <a:rPr lang="en-US" sz="2400">
                <a:solidFill>
                  <a:schemeClr val="dk1"/>
                </a:solidFill>
                <a:latin typeface="Times New Roman"/>
                <a:ea typeface="Times New Roman"/>
                <a:cs typeface="Times New Roman"/>
                <a:sym typeface="Times New Roman"/>
              </a:rPr>
              <a:t>Grade:  4 classes, average class size:	21</a:t>
            </a:r>
            <a:endParaRPr sz="2400">
              <a:solidFill>
                <a:schemeClr val="dk1"/>
              </a:solidFill>
              <a:latin typeface="Times New Roman"/>
              <a:ea typeface="Times New Roman"/>
              <a:cs typeface="Times New Roman"/>
              <a:sym typeface="Times New Roman"/>
            </a:endParaRPr>
          </a:p>
          <a:p>
            <a:pPr indent="0" lvl="0" marL="914400" rtl="0" algn="l">
              <a:lnSpc>
                <a:spcPct val="115000"/>
              </a:lnSpc>
              <a:spcBef>
                <a:spcPts val="0"/>
              </a:spcBef>
              <a:spcAft>
                <a:spcPts val="0"/>
              </a:spcAft>
              <a:buNone/>
            </a:pPr>
            <a:r>
              <a:rPr lang="en-US" sz="2400">
                <a:solidFill>
                  <a:schemeClr val="dk1"/>
                </a:solidFill>
                <a:latin typeface="Times New Roman"/>
                <a:ea typeface="Times New Roman"/>
                <a:cs typeface="Times New Roman"/>
                <a:sym typeface="Times New Roman"/>
              </a:rPr>
              <a:t>4th Grade:  4 classes, average class size:	24</a:t>
            </a:r>
            <a:endParaRPr sz="2400">
              <a:solidFill>
                <a:schemeClr val="dk1"/>
              </a:solidFill>
              <a:latin typeface="Times New Roman"/>
              <a:ea typeface="Times New Roman"/>
              <a:cs typeface="Times New Roman"/>
              <a:sym typeface="Times New Roman"/>
            </a:endParaRPr>
          </a:p>
          <a:p>
            <a:pPr indent="0" lvl="0" marL="914400" rtl="0" algn="l">
              <a:lnSpc>
                <a:spcPct val="115000"/>
              </a:lnSpc>
              <a:spcBef>
                <a:spcPts val="0"/>
              </a:spcBef>
              <a:spcAft>
                <a:spcPts val="0"/>
              </a:spcAft>
              <a:buNone/>
            </a:pPr>
            <a:r>
              <a:rPr lang="en-US" sz="2400">
                <a:solidFill>
                  <a:schemeClr val="dk1"/>
                </a:solidFill>
                <a:latin typeface="Times New Roman"/>
                <a:ea typeface="Times New Roman"/>
                <a:cs typeface="Times New Roman"/>
                <a:sym typeface="Times New Roman"/>
              </a:rPr>
              <a:t>5th Grade:  4 classes, average class size:	22</a:t>
            </a:r>
            <a:r>
              <a:rPr lang="en-US" sz="2400">
                <a:solidFill>
                  <a:schemeClr val="dk1"/>
                </a:solidFill>
                <a:latin typeface="Times New Roman"/>
                <a:ea typeface="Times New Roman"/>
                <a:cs typeface="Times New Roman"/>
                <a:sym typeface="Times New Roman"/>
              </a:rPr>
              <a:t> </a:t>
            </a:r>
            <a:endParaRPr b="0" i="0" sz="2000" u="none" cap="none" strike="noStrike">
              <a:solidFill>
                <a:srgbClr val="595959"/>
              </a:solidFill>
              <a:latin typeface="Arial"/>
              <a:ea typeface="Arial"/>
              <a:cs typeface="Arial"/>
              <a:sym typeface="Arial"/>
            </a:endParaRPr>
          </a:p>
        </p:txBody>
      </p:sp>
      <p:pic>
        <p:nvPicPr>
          <p:cNvPr id="255" name="Google Shape;255;g3c61ddf2580_0_27"/>
          <p:cNvPicPr preferRelativeResize="0"/>
          <p:nvPr/>
        </p:nvPicPr>
        <p:blipFill rotWithShape="1">
          <a:blip r:embed="rId3">
            <a:alphaModFix/>
          </a:blip>
          <a:srcRect b="0" l="0" r="0" t="0"/>
          <a:stretch/>
        </p:blipFill>
        <p:spPr>
          <a:xfrm>
            <a:off x="853383" y="4710169"/>
            <a:ext cx="1484321" cy="113385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g3c61ddf2580_0_18"/>
          <p:cNvSpPr/>
          <p:nvPr/>
        </p:nvSpPr>
        <p:spPr>
          <a:xfrm>
            <a:off x="0" y="428300"/>
            <a:ext cx="3191100" cy="64299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5310"/>
              <a:buFont typeface="Corbel"/>
              <a:buNone/>
            </a:pPr>
            <a:r>
              <a:rPr b="0" i="0" lang="en-US" sz="4510" u="none" cap="none" strike="noStrike">
                <a:solidFill>
                  <a:schemeClr val="lt1"/>
                </a:solidFill>
                <a:latin typeface="Times New Roman"/>
                <a:ea typeface="Times New Roman"/>
                <a:cs typeface="Times New Roman"/>
                <a:sym typeface="Times New Roman"/>
              </a:rPr>
              <a:t>  </a:t>
            </a:r>
            <a:endParaRPr b="0" i="0" sz="900" u="none" cap="none" strike="noStrike">
              <a:solidFill>
                <a:schemeClr val="lt1"/>
              </a:solidFill>
              <a:latin typeface="Arial"/>
              <a:ea typeface="Arial"/>
              <a:cs typeface="Arial"/>
              <a:sym typeface="Arial"/>
            </a:endParaRPr>
          </a:p>
        </p:txBody>
      </p:sp>
      <p:sp>
        <p:nvSpPr>
          <p:cNvPr id="262" name="Google Shape;262;g3c61ddf2580_0_18"/>
          <p:cNvSpPr txBox="1"/>
          <p:nvPr/>
        </p:nvSpPr>
        <p:spPr>
          <a:xfrm>
            <a:off x="133849" y="1700575"/>
            <a:ext cx="3000000" cy="18471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lt1"/>
              </a:buClr>
              <a:buSzPts val="5310"/>
              <a:buFont typeface="Corbel"/>
              <a:buNone/>
            </a:pPr>
            <a:r>
              <a:rPr lang="en-US" sz="4000">
                <a:solidFill>
                  <a:schemeClr val="lt1"/>
                </a:solidFill>
                <a:latin typeface="Times New Roman"/>
                <a:ea typeface="Times New Roman"/>
                <a:cs typeface="Times New Roman"/>
                <a:sym typeface="Times New Roman"/>
              </a:rPr>
              <a:t>FY27 </a:t>
            </a:r>
            <a:endParaRPr sz="4000">
              <a:solidFill>
                <a:schemeClr val="lt1"/>
              </a:solidFill>
              <a:latin typeface="Times New Roman"/>
              <a:ea typeface="Times New Roman"/>
              <a:cs typeface="Times New Roman"/>
              <a:sym typeface="Times New Roman"/>
            </a:endParaRPr>
          </a:p>
          <a:p>
            <a:pPr indent="0" lvl="0" marL="0" marR="0" rtl="0" algn="l">
              <a:lnSpc>
                <a:spcPct val="90000"/>
              </a:lnSpc>
              <a:spcBef>
                <a:spcPts val="0"/>
              </a:spcBef>
              <a:spcAft>
                <a:spcPts val="0"/>
              </a:spcAft>
              <a:buClr>
                <a:schemeClr val="lt1"/>
              </a:buClr>
              <a:buSzPts val="5310"/>
              <a:buFont typeface="Corbel"/>
              <a:buNone/>
            </a:pPr>
            <a:r>
              <a:rPr lang="en-US" sz="4000">
                <a:solidFill>
                  <a:schemeClr val="lt1"/>
                </a:solidFill>
                <a:latin typeface="Times New Roman"/>
                <a:ea typeface="Times New Roman"/>
                <a:cs typeface="Times New Roman"/>
                <a:sym typeface="Times New Roman"/>
              </a:rPr>
              <a:t>Budget </a:t>
            </a:r>
            <a:endParaRPr sz="4000">
              <a:solidFill>
                <a:schemeClr val="lt1"/>
              </a:solidFill>
              <a:latin typeface="Times New Roman"/>
              <a:ea typeface="Times New Roman"/>
              <a:cs typeface="Times New Roman"/>
              <a:sym typeface="Times New Roman"/>
            </a:endParaRPr>
          </a:p>
          <a:p>
            <a:pPr indent="0" lvl="0" marL="0" marR="0" rtl="0" algn="l">
              <a:lnSpc>
                <a:spcPct val="90000"/>
              </a:lnSpc>
              <a:spcBef>
                <a:spcPts val="0"/>
              </a:spcBef>
              <a:spcAft>
                <a:spcPts val="0"/>
              </a:spcAft>
              <a:buClr>
                <a:schemeClr val="lt1"/>
              </a:buClr>
              <a:buSzPts val="5310"/>
              <a:buFont typeface="Corbel"/>
              <a:buNone/>
            </a:pPr>
            <a:r>
              <a:rPr lang="en-US" sz="4000">
                <a:solidFill>
                  <a:schemeClr val="lt1"/>
                </a:solidFill>
                <a:latin typeface="Times New Roman"/>
                <a:ea typeface="Times New Roman"/>
                <a:cs typeface="Times New Roman"/>
                <a:sym typeface="Times New Roman"/>
              </a:rPr>
              <a:t>Impact</a:t>
            </a:r>
            <a:endParaRPr b="0" i="0" sz="5100" u="none" cap="none" strike="noStrike">
              <a:solidFill>
                <a:schemeClr val="lt1"/>
              </a:solidFill>
              <a:latin typeface="Times New Roman"/>
              <a:ea typeface="Times New Roman"/>
              <a:cs typeface="Times New Roman"/>
              <a:sym typeface="Times New Roman"/>
            </a:endParaRPr>
          </a:p>
        </p:txBody>
      </p:sp>
      <p:sp>
        <p:nvSpPr>
          <p:cNvPr id="263" name="Google Shape;263;g3c61ddf2580_0_18"/>
          <p:cNvSpPr txBox="1"/>
          <p:nvPr/>
        </p:nvSpPr>
        <p:spPr>
          <a:xfrm>
            <a:off x="3572650" y="541050"/>
            <a:ext cx="59688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chemeClr val="dk1"/>
              </a:solidFill>
              <a:latin typeface="Times New Roman"/>
              <a:ea typeface="Times New Roman"/>
              <a:cs typeface="Times New Roman"/>
              <a:sym typeface="Times New Roman"/>
            </a:endParaRPr>
          </a:p>
        </p:txBody>
      </p:sp>
      <p:sp>
        <p:nvSpPr>
          <p:cNvPr id="264" name="Google Shape;264;g3c61ddf2580_0_18"/>
          <p:cNvSpPr txBox="1"/>
          <p:nvPr/>
        </p:nvSpPr>
        <p:spPr>
          <a:xfrm>
            <a:off x="3512375" y="541050"/>
            <a:ext cx="8454000" cy="5802900"/>
          </a:xfrm>
          <a:prstGeom prst="rect">
            <a:avLst/>
          </a:prstGeom>
          <a:noFill/>
          <a:ln>
            <a:noFill/>
          </a:ln>
        </p:spPr>
        <p:txBody>
          <a:bodyPr anchorCtr="0" anchor="t" bIns="91425" lIns="91425" spcFirstLastPara="1" rIns="91425" wrap="square" tIns="91425">
            <a:spAutoFit/>
          </a:bodyPr>
          <a:lstStyle/>
          <a:p>
            <a:pPr indent="0" lvl="0" marL="457200" marR="0" rtl="0" algn="ctr">
              <a:lnSpc>
                <a:spcPct val="115000"/>
              </a:lnSpc>
              <a:spcBef>
                <a:spcPts val="0"/>
              </a:spcBef>
              <a:spcAft>
                <a:spcPts val="0"/>
              </a:spcAft>
              <a:buNone/>
            </a:pPr>
            <a:r>
              <a:rPr b="1" lang="en-US" sz="2800">
                <a:solidFill>
                  <a:schemeClr val="dk1"/>
                </a:solidFill>
                <a:latin typeface="Times New Roman"/>
                <a:ea typeface="Times New Roman"/>
                <a:cs typeface="Times New Roman"/>
                <a:sym typeface="Times New Roman"/>
              </a:rPr>
              <a:t>Penn Brook Elementary School</a:t>
            </a:r>
            <a:endParaRPr b="1" sz="2800">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t/>
            </a:r>
            <a:endParaRPr b="1" sz="1000">
              <a:solidFill>
                <a:schemeClr val="dk1"/>
              </a:solidFill>
              <a:latin typeface="Times New Roman"/>
              <a:ea typeface="Times New Roman"/>
              <a:cs typeface="Times New Roman"/>
              <a:sym typeface="Times New Roman"/>
            </a:endParaRPr>
          </a:p>
          <a:p>
            <a:pPr indent="0" lvl="0" marL="457200" marR="0" rtl="0" algn="l">
              <a:lnSpc>
                <a:spcPct val="115000"/>
              </a:lnSpc>
              <a:spcBef>
                <a:spcPts val="0"/>
              </a:spcBef>
              <a:spcAft>
                <a:spcPts val="0"/>
              </a:spcAft>
              <a:buNone/>
            </a:pPr>
            <a:r>
              <a:rPr b="1" lang="en-US" sz="2000">
                <a:solidFill>
                  <a:schemeClr val="dk1"/>
                </a:solidFill>
                <a:latin typeface="Times New Roman"/>
                <a:ea typeface="Times New Roman"/>
                <a:cs typeface="Times New Roman"/>
                <a:sym typeface="Times New Roman"/>
              </a:rPr>
              <a:t>One (1) </a:t>
            </a:r>
            <a:r>
              <a:rPr b="1" lang="en-US" sz="2000">
                <a:solidFill>
                  <a:schemeClr val="dk1"/>
                </a:solidFill>
                <a:latin typeface="Times New Roman"/>
                <a:ea typeface="Times New Roman"/>
                <a:cs typeface="Times New Roman"/>
                <a:sym typeface="Times New Roman"/>
              </a:rPr>
              <a:t>Literacy Specialist:</a:t>
            </a:r>
            <a:r>
              <a:rPr lang="en-US" sz="2000">
                <a:solidFill>
                  <a:schemeClr val="dk1"/>
                </a:solidFill>
                <a:latin typeface="Times New Roman"/>
                <a:ea typeface="Times New Roman"/>
                <a:cs typeface="Times New Roman"/>
                <a:sym typeface="Times New Roman"/>
              </a:rPr>
              <a:t>  Our early literacy data identifies our students that need literacy intervention.  When we offer strong evidence based intervention we can catch students early and intervene so they won’t struggle in upper elementary and beyond.</a:t>
            </a:r>
            <a:r>
              <a:rPr lang="en-US" sz="2100">
                <a:solidFill>
                  <a:schemeClr val="dk1"/>
                </a:solidFill>
                <a:latin typeface="Times New Roman"/>
                <a:ea typeface="Times New Roman"/>
                <a:cs typeface="Times New Roman"/>
                <a:sym typeface="Times New Roman"/>
              </a:rPr>
              <a:t>  </a:t>
            </a:r>
            <a:endParaRPr sz="2100">
              <a:solidFill>
                <a:schemeClr val="dk1"/>
              </a:solidFill>
              <a:latin typeface="Times New Roman"/>
              <a:ea typeface="Times New Roman"/>
              <a:cs typeface="Times New Roman"/>
              <a:sym typeface="Times New Roman"/>
            </a:endParaRPr>
          </a:p>
          <a:p>
            <a:pPr indent="0" lvl="0" marL="457200" marR="0" rtl="0" algn="l">
              <a:lnSpc>
                <a:spcPct val="115000"/>
              </a:lnSpc>
              <a:spcBef>
                <a:spcPts val="0"/>
              </a:spcBef>
              <a:spcAft>
                <a:spcPts val="0"/>
              </a:spcAft>
              <a:buNone/>
            </a:pPr>
            <a:r>
              <a:t/>
            </a:r>
            <a:endParaRPr sz="2100">
              <a:solidFill>
                <a:schemeClr val="dk1"/>
              </a:solidFill>
              <a:latin typeface="Times New Roman"/>
              <a:ea typeface="Times New Roman"/>
              <a:cs typeface="Times New Roman"/>
              <a:sym typeface="Times New Roman"/>
            </a:endParaRPr>
          </a:p>
          <a:p>
            <a:pPr indent="0" lvl="0" marL="457200" marR="0" rtl="0" algn="l">
              <a:lnSpc>
                <a:spcPct val="115000"/>
              </a:lnSpc>
              <a:spcBef>
                <a:spcPts val="0"/>
              </a:spcBef>
              <a:spcAft>
                <a:spcPts val="0"/>
              </a:spcAft>
              <a:buNone/>
            </a:pPr>
            <a:r>
              <a:rPr b="1" lang="en-US" sz="2000">
                <a:solidFill>
                  <a:schemeClr val="dk1"/>
                </a:solidFill>
                <a:latin typeface="Times New Roman"/>
                <a:ea typeface="Times New Roman"/>
                <a:cs typeface="Times New Roman"/>
                <a:sym typeface="Times New Roman"/>
              </a:rPr>
              <a:t>Current Data:  </a:t>
            </a:r>
            <a:r>
              <a:rPr lang="en-US" sz="2000">
                <a:solidFill>
                  <a:schemeClr val="dk1"/>
                </a:solidFill>
                <a:latin typeface="Times New Roman"/>
                <a:ea typeface="Times New Roman"/>
                <a:cs typeface="Times New Roman"/>
                <a:sym typeface="Times New Roman"/>
              </a:rPr>
              <a:t>Students who are performing well below grade level and in  need for inte</a:t>
            </a:r>
            <a:r>
              <a:rPr lang="en-US" sz="2000">
                <a:solidFill>
                  <a:srgbClr val="222222"/>
                </a:solidFill>
                <a:highlight>
                  <a:srgbClr val="FFFFFF"/>
                </a:highlight>
                <a:latin typeface="Times New Roman"/>
                <a:ea typeface="Times New Roman"/>
                <a:cs typeface="Times New Roman"/>
                <a:sym typeface="Times New Roman"/>
              </a:rPr>
              <a:t>nsive literacy support </a:t>
            </a:r>
            <a:endParaRPr sz="2000">
              <a:solidFill>
                <a:schemeClr val="dk1"/>
              </a:solidFill>
              <a:latin typeface="Times New Roman"/>
              <a:ea typeface="Times New Roman"/>
              <a:cs typeface="Times New Roman"/>
              <a:sym typeface="Times New Roman"/>
            </a:endParaRPr>
          </a:p>
          <a:p>
            <a:pPr indent="-355600" lvl="0" marL="1371600" rtl="0" algn="l">
              <a:lnSpc>
                <a:spcPct val="115000"/>
              </a:lnSpc>
              <a:spcBef>
                <a:spcPts val="0"/>
              </a:spcBef>
              <a:spcAft>
                <a:spcPts val="0"/>
              </a:spcAft>
              <a:buClr>
                <a:srgbClr val="222222"/>
              </a:buClr>
              <a:buSzPts val="2000"/>
              <a:buFont typeface="Times New Roman"/>
              <a:buChar char="●"/>
            </a:pPr>
            <a:r>
              <a:rPr lang="en-US" sz="2000">
                <a:solidFill>
                  <a:srgbClr val="222222"/>
                </a:solidFill>
                <a:highlight>
                  <a:srgbClr val="FFFFFF"/>
                </a:highlight>
                <a:latin typeface="Times New Roman"/>
                <a:ea typeface="Times New Roman"/>
                <a:cs typeface="Times New Roman"/>
                <a:sym typeface="Times New Roman"/>
              </a:rPr>
              <a:t>16 Kindergarten students (19% ) </a:t>
            </a:r>
            <a:endParaRPr sz="2000">
              <a:solidFill>
                <a:srgbClr val="222222"/>
              </a:solidFill>
              <a:highlight>
                <a:srgbClr val="FFFFFF"/>
              </a:highlight>
              <a:latin typeface="Times New Roman"/>
              <a:ea typeface="Times New Roman"/>
              <a:cs typeface="Times New Roman"/>
              <a:sym typeface="Times New Roman"/>
            </a:endParaRPr>
          </a:p>
          <a:p>
            <a:pPr indent="-355600" lvl="0" marL="1371600" rtl="0" algn="l">
              <a:lnSpc>
                <a:spcPct val="115000"/>
              </a:lnSpc>
              <a:spcBef>
                <a:spcPts val="0"/>
              </a:spcBef>
              <a:spcAft>
                <a:spcPts val="0"/>
              </a:spcAft>
              <a:buClr>
                <a:srgbClr val="222222"/>
              </a:buClr>
              <a:buSzPts val="2000"/>
              <a:buFont typeface="Times New Roman"/>
              <a:buChar char="●"/>
            </a:pPr>
            <a:r>
              <a:rPr lang="en-US" sz="2000">
                <a:solidFill>
                  <a:srgbClr val="222222"/>
                </a:solidFill>
                <a:highlight>
                  <a:srgbClr val="FFFFFF"/>
                </a:highlight>
                <a:latin typeface="Times New Roman"/>
                <a:ea typeface="Times New Roman"/>
                <a:cs typeface="Times New Roman"/>
                <a:sym typeface="Times New Roman"/>
              </a:rPr>
              <a:t>20 1st Grade students ( 21% ) </a:t>
            </a:r>
            <a:endParaRPr sz="2000">
              <a:solidFill>
                <a:srgbClr val="222222"/>
              </a:solidFill>
              <a:highlight>
                <a:srgbClr val="FFFFFF"/>
              </a:highlight>
              <a:latin typeface="Times New Roman"/>
              <a:ea typeface="Times New Roman"/>
              <a:cs typeface="Times New Roman"/>
              <a:sym typeface="Times New Roman"/>
            </a:endParaRPr>
          </a:p>
          <a:p>
            <a:pPr indent="-355600" lvl="0" marL="1371600" rtl="0" algn="l">
              <a:lnSpc>
                <a:spcPct val="115000"/>
              </a:lnSpc>
              <a:spcBef>
                <a:spcPts val="0"/>
              </a:spcBef>
              <a:spcAft>
                <a:spcPts val="0"/>
              </a:spcAft>
              <a:buClr>
                <a:srgbClr val="222222"/>
              </a:buClr>
              <a:buSzPts val="2000"/>
              <a:buFont typeface="Times New Roman"/>
              <a:buChar char="●"/>
            </a:pPr>
            <a:r>
              <a:rPr lang="en-US" sz="2000">
                <a:solidFill>
                  <a:srgbClr val="222222"/>
                </a:solidFill>
                <a:highlight>
                  <a:srgbClr val="FFFFFF"/>
                </a:highlight>
                <a:latin typeface="Times New Roman"/>
                <a:ea typeface="Times New Roman"/>
                <a:cs typeface="Times New Roman"/>
                <a:sym typeface="Times New Roman"/>
              </a:rPr>
              <a:t>11 2nd Grade students (14% ) </a:t>
            </a:r>
            <a:endParaRPr sz="2000">
              <a:solidFill>
                <a:srgbClr val="222222"/>
              </a:solidFill>
              <a:highlight>
                <a:srgbClr val="FFFFFF"/>
              </a:highlight>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t/>
            </a:r>
            <a:endParaRPr sz="2000">
              <a:solidFill>
                <a:srgbClr val="222222"/>
              </a:solidFill>
              <a:highlight>
                <a:srgbClr val="FFFFFF"/>
              </a:highlight>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rPr b="1" lang="en-US" sz="2000">
                <a:solidFill>
                  <a:srgbClr val="222222"/>
                </a:solidFill>
                <a:highlight>
                  <a:srgbClr val="FFFFFF"/>
                </a:highlight>
                <a:latin typeface="Times New Roman"/>
                <a:ea typeface="Times New Roman"/>
                <a:cs typeface="Times New Roman"/>
                <a:sym typeface="Times New Roman"/>
              </a:rPr>
              <a:t>Model Implementation</a:t>
            </a:r>
            <a:endParaRPr b="1" sz="2000">
              <a:solidFill>
                <a:srgbClr val="222222"/>
              </a:solidFill>
              <a:highlight>
                <a:srgbClr val="FFFFFF"/>
              </a:highlight>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rPr lang="en-US" sz="2000">
                <a:solidFill>
                  <a:srgbClr val="222222"/>
                </a:solidFill>
                <a:highlight>
                  <a:srgbClr val="FFFFFF"/>
                </a:highlight>
                <a:latin typeface="Times New Roman"/>
                <a:ea typeface="Times New Roman"/>
                <a:cs typeface="Times New Roman"/>
                <a:sym typeface="Times New Roman"/>
              </a:rPr>
              <a:t>Evidence based literacy instruction tells us that these students should be learning in small groups (4 or less) or individual support</a:t>
            </a:r>
            <a:endParaRPr b="0" i="0" sz="2000" u="none" cap="none" strike="noStrike">
              <a:solidFill>
                <a:srgbClr val="595959"/>
              </a:solidFill>
              <a:latin typeface="Arial"/>
              <a:ea typeface="Arial"/>
              <a:cs typeface="Arial"/>
              <a:sym typeface="Arial"/>
            </a:endParaRPr>
          </a:p>
        </p:txBody>
      </p:sp>
      <p:pic>
        <p:nvPicPr>
          <p:cNvPr id="265" name="Google Shape;265;g3c61ddf2580_0_18"/>
          <p:cNvPicPr preferRelativeResize="0"/>
          <p:nvPr/>
        </p:nvPicPr>
        <p:blipFill rotWithShape="1">
          <a:blip r:embed="rId3">
            <a:alphaModFix/>
          </a:blip>
          <a:srcRect b="0" l="0" r="0" t="0"/>
          <a:stretch/>
        </p:blipFill>
        <p:spPr>
          <a:xfrm>
            <a:off x="853383" y="4710169"/>
            <a:ext cx="1484321" cy="113385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3c61ddf2580_0_0"/>
          <p:cNvSpPr/>
          <p:nvPr/>
        </p:nvSpPr>
        <p:spPr>
          <a:xfrm>
            <a:off x="0" y="428300"/>
            <a:ext cx="3191100" cy="64299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5310"/>
              <a:buFont typeface="Corbel"/>
              <a:buNone/>
            </a:pPr>
            <a:r>
              <a:rPr b="0" i="0" lang="en-US" sz="4510" u="none" cap="none" strike="noStrike">
                <a:solidFill>
                  <a:schemeClr val="lt1"/>
                </a:solidFill>
                <a:latin typeface="Times New Roman"/>
                <a:ea typeface="Times New Roman"/>
                <a:cs typeface="Times New Roman"/>
                <a:sym typeface="Times New Roman"/>
              </a:rPr>
              <a:t>  </a:t>
            </a:r>
            <a:endParaRPr b="0" i="0" sz="900" u="none" cap="none" strike="noStrike">
              <a:solidFill>
                <a:schemeClr val="lt1"/>
              </a:solidFill>
              <a:latin typeface="Arial"/>
              <a:ea typeface="Arial"/>
              <a:cs typeface="Arial"/>
              <a:sym typeface="Arial"/>
            </a:endParaRPr>
          </a:p>
        </p:txBody>
      </p:sp>
      <p:sp>
        <p:nvSpPr>
          <p:cNvPr id="272" name="Google Shape;272;g3c61ddf2580_0_0"/>
          <p:cNvSpPr txBox="1"/>
          <p:nvPr/>
        </p:nvSpPr>
        <p:spPr>
          <a:xfrm>
            <a:off x="143324" y="1151925"/>
            <a:ext cx="3000000" cy="2955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lt1"/>
              </a:buClr>
              <a:buSzPts val="5310"/>
              <a:buFont typeface="Corbel"/>
              <a:buNone/>
            </a:pPr>
            <a:r>
              <a:rPr lang="en-US" sz="4000">
                <a:solidFill>
                  <a:schemeClr val="lt1"/>
                </a:solidFill>
                <a:latin typeface="Times New Roman"/>
                <a:ea typeface="Times New Roman"/>
                <a:cs typeface="Times New Roman"/>
                <a:sym typeface="Times New Roman"/>
              </a:rPr>
              <a:t>FY27 </a:t>
            </a:r>
            <a:endParaRPr sz="4000">
              <a:solidFill>
                <a:schemeClr val="lt1"/>
              </a:solidFill>
              <a:latin typeface="Times New Roman"/>
              <a:ea typeface="Times New Roman"/>
              <a:cs typeface="Times New Roman"/>
              <a:sym typeface="Times New Roman"/>
            </a:endParaRPr>
          </a:p>
          <a:p>
            <a:pPr indent="0" lvl="0" marL="0" marR="0" rtl="0" algn="l">
              <a:lnSpc>
                <a:spcPct val="90000"/>
              </a:lnSpc>
              <a:spcBef>
                <a:spcPts val="0"/>
              </a:spcBef>
              <a:spcAft>
                <a:spcPts val="0"/>
              </a:spcAft>
              <a:buClr>
                <a:schemeClr val="lt1"/>
              </a:buClr>
              <a:buSzPts val="5310"/>
              <a:buFont typeface="Corbel"/>
              <a:buNone/>
            </a:pPr>
            <a:r>
              <a:rPr lang="en-US" sz="4000">
                <a:solidFill>
                  <a:schemeClr val="lt1"/>
                </a:solidFill>
                <a:latin typeface="Times New Roman"/>
                <a:ea typeface="Times New Roman"/>
                <a:cs typeface="Times New Roman"/>
                <a:sym typeface="Times New Roman"/>
              </a:rPr>
              <a:t>Budget </a:t>
            </a:r>
            <a:endParaRPr sz="4000">
              <a:solidFill>
                <a:schemeClr val="lt1"/>
              </a:solidFill>
              <a:latin typeface="Times New Roman"/>
              <a:ea typeface="Times New Roman"/>
              <a:cs typeface="Times New Roman"/>
              <a:sym typeface="Times New Roman"/>
            </a:endParaRPr>
          </a:p>
          <a:p>
            <a:pPr indent="0" lvl="0" marL="0" marR="0" rtl="0" algn="l">
              <a:lnSpc>
                <a:spcPct val="90000"/>
              </a:lnSpc>
              <a:spcBef>
                <a:spcPts val="0"/>
              </a:spcBef>
              <a:spcAft>
                <a:spcPts val="0"/>
              </a:spcAft>
              <a:buClr>
                <a:schemeClr val="lt1"/>
              </a:buClr>
              <a:buSzPts val="5310"/>
              <a:buFont typeface="Corbel"/>
              <a:buNone/>
            </a:pPr>
            <a:r>
              <a:rPr lang="en-US" sz="4000">
                <a:solidFill>
                  <a:schemeClr val="lt1"/>
                </a:solidFill>
                <a:latin typeface="Times New Roman"/>
                <a:ea typeface="Times New Roman"/>
                <a:cs typeface="Times New Roman"/>
                <a:sym typeface="Times New Roman"/>
              </a:rPr>
              <a:t>&amp; </a:t>
            </a:r>
            <a:endParaRPr sz="4000">
              <a:solidFill>
                <a:schemeClr val="lt1"/>
              </a:solidFill>
              <a:latin typeface="Times New Roman"/>
              <a:ea typeface="Times New Roman"/>
              <a:cs typeface="Times New Roman"/>
              <a:sym typeface="Times New Roman"/>
            </a:endParaRPr>
          </a:p>
          <a:p>
            <a:pPr indent="0" lvl="0" marL="0" marR="0" rtl="0" algn="l">
              <a:lnSpc>
                <a:spcPct val="90000"/>
              </a:lnSpc>
              <a:spcBef>
                <a:spcPts val="0"/>
              </a:spcBef>
              <a:spcAft>
                <a:spcPts val="0"/>
              </a:spcAft>
              <a:buClr>
                <a:schemeClr val="lt1"/>
              </a:buClr>
              <a:buSzPts val="5310"/>
              <a:buFont typeface="Corbel"/>
              <a:buNone/>
            </a:pPr>
            <a:r>
              <a:rPr lang="en-US" sz="4000">
                <a:solidFill>
                  <a:schemeClr val="lt1"/>
                </a:solidFill>
                <a:latin typeface="Times New Roman"/>
                <a:ea typeface="Times New Roman"/>
                <a:cs typeface="Times New Roman"/>
                <a:sym typeface="Times New Roman"/>
              </a:rPr>
              <a:t>Enrollment Impact</a:t>
            </a:r>
            <a:endParaRPr b="0" i="0" sz="5100" u="none" cap="none" strike="noStrike">
              <a:solidFill>
                <a:schemeClr val="lt1"/>
              </a:solidFill>
              <a:latin typeface="Times New Roman"/>
              <a:ea typeface="Times New Roman"/>
              <a:cs typeface="Times New Roman"/>
              <a:sym typeface="Times New Roman"/>
            </a:endParaRPr>
          </a:p>
        </p:txBody>
      </p:sp>
      <p:sp>
        <p:nvSpPr>
          <p:cNvPr id="273" name="Google Shape;273;g3c61ddf2580_0_0"/>
          <p:cNvSpPr txBox="1"/>
          <p:nvPr/>
        </p:nvSpPr>
        <p:spPr>
          <a:xfrm>
            <a:off x="3572650" y="541050"/>
            <a:ext cx="59688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chemeClr val="dk1"/>
              </a:solidFill>
              <a:latin typeface="Times New Roman"/>
              <a:ea typeface="Times New Roman"/>
              <a:cs typeface="Times New Roman"/>
              <a:sym typeface="Times New Roman"/>
            </a:endParaRPr>
          </a:p>
        </p:txBody>
      </p:sp>
      <p:sp>
        <p:nvSpPr>
          <p:cNvPr id="274" name="Google Shape;274;g3c61ddf2580_0_0"/>
          <p:cNvSpPr txBox="1"/>
          <p:nvPr/>
        </p:nvSpPr>
        <p:spPr>
          <a:xfrm>
            <a:off x="3376575" y="541050"/>
            <a:ext cx="8454000" cy="5545800"/>
          </a:xfrm>
          <a:prstGeom prst="rect">
            <a:avLst/>
          </a:prstGeom>
          <a:noFill/>
          <a:ln>
            <a:noFill/>
          </a:ln>
        </p:spPr>
        <p:txBody>
          <a:bodyPr anchorCtr="0" anchor="t" bIns="91425" lIns="91425" spcFirstLastPara="1" rIns="91425" wrap="square" tIns="91425">
            <a:spAutoFit/>
          </a:bodyPr>
          <a:lstStyle/>
          <a:p>
            <a:pPr indent="0" lvl="0" marL="457200" marR="0" rtl="0" algn="ctr">
              <a:lnSpc>
                <a:spcPct val="115000"/>
              </a:lnSpc>
              <a:spcBef>
                <a:spcPts val="0"/>
              </a:spcBef>
              <a:spcAft>
                <a:spcPts val="0"/>
              </a:spcAft>
              <a:buNone/>
            </a:pPr>
            <a:r>
              <a:rPr b="1" lang="en-US" sz="2800">
                <a:solidFill>
                  <a:schemeClr val="dk1"/>
                </a:solidFill>
                <a:latin typeface="Times New Roman"/>
                <a:ea typeface="Times New Roman"/>
                <a:cs typeface="Times New Roman"/>
                <a:sym typeface="Times New Roman"/>
              </a:rPr>
              <a:t>Georgetown Middle High School</a:t>
            </a:r>
            <a:endParaRPr b="1" sz="2800">
              <a:solidFill>
                <a:schemeClr val="dk1"/>
              </a:solidFill>
              <a:latin typeface="Times New Roman"/>
              <a:ea typeface="Times New Roman"/>
              <a:cs typeface="Times New Roman"/>
              <a:sym typeface="Times New Roman"/>
            </a:endParaRPr>
          </a:p>
          <a:p>
            <a:pPr indent="0" lvl="0" marL="457200" marR="0" rtl="0" algn="l">
              <a:lnSpc>
                <a:spcPct val="115000"/>
              </a:lnSpc>
              <a:spcBef>
                <a:spcPts val="0"/>
              </a:spcBef>
              <a:spcAft>
                <a:spcPts val="0"/>
              </a:spcAft>
              <a:buNone/>
            </a:pPr>
            <a:r>
              <a:t/>
            </a:r>
            <a:endParaRPr b="1" sz="2800">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t/>
            </a:r>
            <a:endParaRPr b="1" sz="1000">
              <a:solidFill>
                <a:schemeClr val="dk1"/>
              </a:solidFill>
              <a:latin typeface="Times New Roman"/>
              <a:ea typeface="Times New Roman"/>
              <a:cs typeface="Times New Roman"/>
              <a:sym typeface="Times New Roman"/>
            </a:endParaRPr>
          </a:p>
          <a:p>
            <a:pPr indent="0" lvl="0" marL="457200" marR="0" rtl="0" algn="l">
              <a:lnSpc>
                <a:spcPct val="115000"/>
              </a:lnSpc>
              <a:spcBef>
                <a:spcPts val="0"/>
              </a:spcBef>
              <a:spcAft>
                <a:spcPts val="0"/>
              </a:spcAft>
              <a:buNone/>
            </a:pPr>
            <a:r>
              <a:rPr b="1" lang="en-US" sz="2400">
                <a:solidFill>
                  <a:schemeClr val="dk1"/>
                </a:solidFill>
                <a:latin typeface="Times New Roman"/>
                <a:ea typeface="Times New Roman"/>
                <a:cs typeface="Times New Roman"/>
                <a:sym typeface="Times New Roman"/>
              </a:rPr>
              <a:t>Class Schedule Review: </a:t>
            </a:r>
            <a:r>
              <a:rPr lang="en-US" sz="2400">
                <a:solidFill>
                  <a:schemeClr val="dk1"/>
                </a:solidFill>
                <a:latin typeface="Times New Roman"/>
                <a:ea typeface="Times New Roman"/>
                <a:cs typeface="Times New Roman"/>
                <a:sym typeface="Times New Roman"/>
              </a:rPr>
              <a:t> Align content area teachers with the number of current grade level students and support Innovation Programming </a:t>
            </a:r>
            <a:endParaRPr sz="2400">
              <a:solidFill>
                <a:schemeClr val="dk1"/>
              </a:solidFill>
              <a:latin typeface="Times New Roman"/>
              <a:ea typeface="Times New Roman"/>
              <a:cs typeface="Times New Roman"/>
              <a:sym typeface="Times New Roman"/>
            </a:endParaRPr>
          </a:p>
          <a:p>
            <a:pPr indent="0" lvl="0" marL="914400" marR="0" rtl="0" algn="l">
              <a:lnSpc>
                <a:spcPct val="115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457200" marR="0" rtl="0" algn="l">
              <a:lnSpc>
                <a:spcPct val="115000"/>
              </a:lnSpc>
              <a:spcBef>
                <a:spcPts val="0"/>
              </a:spcBef>
              <a:spcAft>
                <a:spcPts val="0"/>
              </a:spcAft>
              <a:buNone/>
            </a:pPr>
            <a:r>
              <a:rPr b="1" lang="en-US" sz="2400">
                <a:solidFill>
                  <a:schemeClr val="dk1"/>
                </a:solidFill>
                <a:latin typeface="Times New Roman"/>
                <a:ea typeface="Times New Roman"/>
                <a:cs typeface="Times New Roman"/>
                <a:sym typeface="Times New Roman"/>
              </a:rPr>
              <a:t>Three (3) teachers reduction: </a:t>
            </a:r>
            <a:r>
              <a:rPr lang="en-US" sz="2400">
                <a:solidFill>
                  <a:schemeClr val="dk1"/>
                </a:solidFill>
                <a:latin typeface="Times New Roman"/>
                <a:ea typeface="Times New Roman"/>
                <a:cs typeface="Times New Roman"/>
                <a:sym typeface="Times New Roman"/>
              </a:rPr>
              <a:t> Anticipated reduction from a teacher retirement(s) and realignment of schedule </a:t>
            </a:r>
            <a:endParaRPr sz="2400">
              <a:solidFill>
                <a:schemeClr val="dk1"/>
              </a:solidFill>
              <a:latin typeface="Times New Roman"/>
              <a:ea typeface="Times New Roman"/>
              <a:cs typeface="Times New Roman"/>
              <a:sym typeface="Times New Roman"/>
            </a:endParaRPr>
          </a:p>
          <a:p>
            <a:pPr indent="0" lvl="0" marL="914400" marR="0" rtl="0" algn="l">
              <a:lnSpc>
                <a:spcPct val="115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457200" marR="0" rtl="0" algn="l">
              <a:lnSpc>
                <a:spcPct val="115000"/>
              </a:lnSpc>
              <a:spcBef>
                <a:spcPts val="0"/>
              </a:spcBef>
              <a:spcAft>
                <a:spcPts val="0"/>
              </a:spcAft>
              <a:buNone/>
            </a:pPr>
            <a:r>
              <a:rPr b="1" lang="en-US" sz="2400">
                <a:solidFill>
                  <a:schemeClr val="dk1"/>
                </a:solidFill>
                <a:latin typeface="Times New Roman"/>
                <a:ea typeface="Times New Roman"/>
                <a:cs typeface="Times New Roman"/>
                <a:sym typeface="Times New Roman"/>
              </a:rPr>
              <a:t>One (1) Van Driver - HS transport: </a:t>
            </a:r>
            <a:r>
              <a:rPr lang="en-US" sz="2400">
                <a:solidFill>
                  <a:schemeClr val="dk1"/>
                </a:solidFill>
                <a:latin typeface="Times New Roman"/>
                <a:ea typeface="Times New Roman"/>
                <a:cs typeface="Times New Roman"/>
                <a:sym typeface="Times New Roman"/>
              </a:rPr>
              <a:t> Driver will assist with internships and early college opportunities</a:t>
            </a:r>
            <a:endParaRPr sz="2400">
              <a:solidFill>
                <a:schemeClr val="dk1"/>
              </a:solidFill>
              <a:latin typeface="Times New Roman"/>
              <a:ea typeface="Times New Roman"/>
              <a:cs typeface="Times New Roman"/>
              <a:sym typeface="Times New Roman"/>
            </a:endParaRPr>
          </a:p>
          <a:p>
            <a:pPr indent="0" lvl="0" marL="914400" marR="0" rtl="0" algn="l">
              <a:lnSpc>
                <a:spcPct val="115000"/>
              </a:lnSpc>
              <a:spcBef>
                <a:spcPts val="0"/>
              </a:spcBef>
              <a:spcAft>
                <a:spcPts val="0"/>
              </a:spcAft>
              <a:buNone/>
            </a:pPr>
            <a:r>
              <a:rPr lang="en-US" sz="2400">
                <a:solidFill>
                  <a:schemeClr val="dk1"/>
                </a:solidFill>
                <a:latin typeface="Times New Roman"/>
                <a:ea typeface="Times New Roman"/>
                <a:cs typeface="Times New Roman"/>
                <a:sym typeface="Times New Roman"/>
              </a:rPr>
              <a:t> </a:t>
            </a:r>
            <a:endParaRPr b="0" i="0" sz="2000" u="none" cap="none" strike="noStrike">
              <a:solidFill>
                <a:srgbClr val="595959"/>
              </a:solidFill>
              <a:latin typeface="Arial"/>
              <a:ea typeface="Arial"/>
              <a:cs typeface="Arial"/>
              <a:sym typeface="Arial"/>
            </a:endParaRPr>
          </a:p>
        </p:txBody>
      </p:sp>
      <p:pic>
        <p:nvPicPr>
          <p:cNvPr id="275" name="Google Shape;275;g3c61ddf2580_0_0"/>
          <p:cNvPicPr preferRelativeResize="0"/>
          <p:nvPr/>
        </p:nvPicPr>
        <p:blipFill rotWithShape="1">
          <a:blip r:embed="rId3">
            <a:alphaModFix/>
          </a:blip>
          <a:srcRect b="0" l="0" r="0" t="0"/>
          <a:stretch/>
        </p:blipFill>
        <p:spPr>
          <a:xfrm>
            <a:off x="853383" y="4710169"/>
            <a:ext cx="1484321" cy="113385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g3c3416e9194_0_47"/>
          <p:cNvSpPr/>
          <p:nvPr/>
        </p:nvSpPr>
        <p:spPr>
          <a:xfrm>
            <a:off x="-12" y="426450"/>
            <a:ext cx="3191100" cy="64299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5310"/>
              <a:buFont typeface="Corbel"/>
              <a:buNone/>
            </a:pPr>
            <a:r>
              <a:rPr b="0" i="0" lang="en-US" sz="4510" u="none" cap="none" strike="noStrike">
                <a:solidFill>
                  <a:schemeClr val="lt1"/>
                </a:solidFill>
                <a:latin typeface="Times New Roman"/>
                <a:ea typeface="Times New Roman"/>
                <a:cs typeface="Times New Roman"/>
                <a:sym typeface="Times New Roman"/>
              </a:rPr>
              <a:t>  </a:t>
            </a:r>
            <a:endParaRPr b="0" i="0" sz="900" u="none" cap="none" strike="noStrike">
              <a:solidFill>
                <a:schemeClr val="lt1"/>
              </a:solidFill>
              <a:latin typeface="Arial"/>
              <a:ea typeface="Arial"/>
              <a:cs typeface="Arial"/>
              <a:sym typeface="Arial"/>
            </a:endParaRPr>
          </a:p>
        </p:txBody>
      </p:sp>
      <p:sp>
        <p:nvSpPr>
          <p:cNvPr id="282" name="Google Shape;282;g3c3416e9194_0_47"/>
          <p:cNvSpPr txBox="1"/>
          <p:nvPr/>
        </p:nvSpPr>
        <p:spPr>
          <a:xfrm>
            <a:off x="152875" y="1477200"/>
            <a:ext cx="3086100" cy="18471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Clr>
                <a:schemeClr val="lt1"/>
              </a:buClr>
              <a:buSzPts val="5310"/>
              <a:buFont typeface="Corbel"/>
              <a:buNone/>
            </a:pPr>
            <a:r>
              <a:rPr lang="en-US" sz="4000">
                <a:solidFill>
                  <a:schemeClr val="lt1"/>
                </a:solidFill>
                <a:latin typeface="Times New Roman"/>
                <a:ea typeface="Times New Roman"/>
                <a:cs typeface="Times New Roman"/>
                <a:sym typeface="Times New Roman"/>
              </a:rPr>
              <a:t>FY27</a:t>
            </a:r>
            <a:endParaRPr sz="4000">
              <a:solidFill>
                <a:schemeClr val="lt1"/>
              </a:solidFill>
              <a:latin typeface="Times New Roman"/>
              <a:ea typeface="Times New Roman"/>
              <a:cs typeface="Times New Roman"/>
              <a:sym typeface="Times New Roman"/>
            </a:endParaRPr>
          </a:p>
          <a:p>
            <a:pPr indent="0" lvl="0" marL="0" rtl="0" algn="l">
              <a:lnSpc>
                <a:spcPct val="90000"/>
              </a:lnSpc>
              <a:spcBef>
                <a:spcPts val="0"/>
              </a:spcBef>
              <a:spcAft>
                <a:spcPts val="0"/>
              </a:spcAft>
              <a:buClr>
                <a:schemeClr val="lt1"/>
              </a:buClr>
              <a:buSzPts val="5310"/>
              <a:buFont typeface="Corbel"/>
              <a:buNone/>
            </a:pPr>
            <a:r>
              <a:rPr lang="en-US" sz="4000">
                <a:solidFill>
                  <a:schemeClr val="lt1"/>
                </a:solidFill>
                <a:latin typeface="Times New Roman"/>
                <a:ea typeface="Times New Roman"/>
                <a:cs typeface="Times New Roman"/>
                <a:sym typeface="Times New Roman"/>
              </a:rPr>
              <a:t>Budget </a:t>
            </a:r>
            <a:endParaRPr sz="4000">
              <a:solidFill>
                <a:schemeClr val="lt1"/>
              </a:solidFill>
              <a:latin typeface="Times New Roman"/>
              <a:ea typeface="Times New Roman"/>
              <a:cs typeface="Times New Roman"/>
              <a:sym typeface="Times New Roman"/>
            </a:endParaRPr>
          </a:p>
          <a:p>
            <a:pPr indent="0" lvl="0" marL="0" rtl="0" algn="l">
              <a:lnSpc>
                <a:spcPct val="90000"/>
              </a:lnSpc>
              <a:spcBef>
                <a:spcPts val="0"/>
              </a:spcBef>
              <a:spcAft>
                <a:spcPts val="0"/>
              </a:spcAft>
              <a:buClr>
                <a:schemeClr val="lt1"/>
              </a:buClr>
              <a:buSzPts val="5310"/>
              <a:buFont typeface="Corbel"/>
              <a:buNone/>
            </a:pPr>
            <a:r>
              <a:rPr lang="en-US" sz="4000">
                <a:solidFill>
                  <a:schemeClr val="lt1"/>
                </a:solidFill>
                <a:latin typeface="Times New Roman"/>
                <a:ea typeface="Times New Roman"/>
                <a:cs typeface="Times New Roman"/>
                <a:sym typeface="Times New Roman"/>
              </a:rPr>
              <a:t>Impact</a:t>
            </a:r>
            <a:endParaRPr sz="4000">
              <a:solidFill>
                <a:schemeClr val="lt1"/>
              </a:solidFill>
              <a:latin typeface="Times New Roman"/>
              <a:ea typeface="Times New Roman"/>
              <a:cs typeface="Times New Roman"/>
              <a:sym typeface="Times New Roman"/>
            </a:endParaRPr>
          </a:p>
        </p:txBody>
      </p:sp>
      <p:sp>
        <p:nvSpPr>
          <p:cNvPr id="283" name="Google Shape;283;g3c3416e9194_0_47"/>
          <p:cNvSpPr txBox="1"/>
          <p:nvPr/>
        </p:nvSpPr>
        <p:spPr>
          <a:xfrm>
            <a:off x="3483700" y="1116300"/>
            <a:ext cx="8454000" cy="505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US" sz="2800">
                <a:solidFill>
                  <a:schemeClr val="dk1"/>
                </a:solidFill>
                <a:latin typeface="Times New Roman"/>
                <a:ea typeface="Times New Roman"/>
                <a:cs typeface="Times New Roman"/>
                <a:sym typeface="Times New Roman"/>
              </a:rPr>
              <a:t>District-wide</a:t>
            </a:r>
            <a:endParaRPr b="1" sz="10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b="1" sz="1000">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rPr b="1" lang="en-US" sz="2400">
                <a:solidFill>
                  <a:schemeClr val="dk1"/>
                </a:solidFill>
                <a:latin typeface="Times New Roman"/>
                <a:ea typeface="Times New Roman"/>
                <a:cs typeface="Times New Roman"/>
                <a:sym typeface="Times New Roman"/>
              </a:rPr>
              <a:t>One (1) Special Education Team Chair (ETC):</a:t>
            </a:r>
            <a:r>
              <a:rPr lang="en-US" sz="2400">
                <a:solidFill>
                  <a:schemeClr val="dk1"/>
                </a:solidFill>
                <a:latin typeface="Times New Roman"/>
                <a:ea typeface="Times New Roman"/>
                <a:cs typeface="Times New Roman"/>
                <a:sym typeface="Times New Roman"/>
              </a:rPr>
              <a:t>  Managed by the Director of Student Services will facilitate initial and re-evaluation meetings and work with our teachers on IEP development and supporting annual special education meetings </a:t>
            </a:r>
            <a:endParaRPr sz="2400">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rPr b="1" lang="en-US" sz="2400">
                <a:solidFill>
                  <a:schemeClr val="dk1"/>
                </a:solidFill>
                <a:latin typeface="Times New Roman"/>
                <a:ea typeface="Times New Roman"/>
                <a:cs typeface="Times New Roman"/>
                <a:sym typeface="Times New Roman"/>
              </a:rPr>
              <a:t>ESY Transportation: </a:t>
            </a:r>
            <a:r>
              <a:rPr lang="en-US" sz="2400">
                <a:solidFill>
                  <a:schemeClr val="dk1"/>
                </a:solidFill>
                <a:latin typeface="Times New Roman"/>
                <a:ea typeface="Times New Roman"/>
                <a:cs typeface="Times New Roman"/>
                <a:sym typeface="Times New Roman"/>
              </a:rPr>
              <a:t> Projected $18,000 budget savings if our current drivers are utilized for summer transportation  </a:t>
            </a:r>
            <a:endParaRPr sz="2400">
              <a:solidFill>
                <a:schemeClr val="dk1"/>
              </a:solidFill>
              <a:latin typeface="Times New Roman"/>
              <a:ea typeface="Times New Roman"/>
              <a:cs typeface="Times New Roman"/>
              <a:sym typeface="Times New Roman"/>
            </a:endParaRPr>
          </a:p>
          <a:p>
            <a:pPr indent="0" lvl="0" marL="457200" marR="0" rtl="0" algn="l">
              <a:lnSpc>
                <a:spcPct val="115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457200" marR="0" rtl="0" algn="l">
              <a:lnSpc>
                <a:spcPct val="115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457200" marR="0" rtl="0" algn="l">
              <a:lnSpc>
                <a:spcPct val="115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pic>
        <p:nvPicPr>
          <p:cNvPr id="284" name="Google Shape;284;g3c3416e9194_0_47"/>
          <p:cNvPicPr preferRelativeResize="0"/>
          <p:nvPr/>
        </p:nvPicPr>
        <p:blipFill rotWithShape="1">
          <a:blip r:embed="rId3">
            <a:alphaModFix/>
          </a:blip>
          <a:srcRect b="0" l="0" r="0" t="0"/>
          <a:stretch/>
        </p:blipFill>
        <p:spPr>
          <a:xfrm>
            <a:off x="853383" y="4710169"/>
            <a:ext cx="1484321" cy="113385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322d2254e56_0_0"/>
          <p:cNvSpPr/>
          <p:nvPr/>
        </p:nvSpPr>
        <p:spPr>
          <a:xfrm>
            <a:off x="0" y="534025"/>
            <a:ext cx="4137600" cy="6058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5310"/>
              <a:buFont typeface="Corbel"/>
              <a:buNone/>
            </a:pPr>
            <a:r>
              <a:t/>
            </a:r>
            <a:endParaRPr b="0" i="0" sz="4110" u="none" cap="none" strike="noStrike">
              <a:solidFill>
                <a:schemeClr val="lt1"/>
              </a:solidFill>
              <a:latin typeface="Times New Roman"/>
              <a:ea typeface="Times New Roman"/>
              <a:cs typeface="Times New Roman"/>
              <a:sym typeface="Times New Roman"/>
            </a:endParaRPr>
          </a:p>
          <a:p>
            <a:pPr indent="0" lvl="0" marL="0" marR="0" rtl="0" algn="l">
              <a:lnSpc>
                <a:spcPct val="90000"/>
              </a:lnSpc>
              <a:spcBef>
                <a:spcPts val="0"/>
              </a:spcBef>
              <a:spcAft>
                <a:spcPts val="0"/>
              </a:spcAft>
              <a:buClr>
                <a:schemeClr val="lt1"/>
              </a:buClr>
              <a:buSzPts val="5310"/>
              <a:buFont typeface="Corbel"/>
              <a:buNone/>
            </a:pPr>
            <a:r>
              <a:t/>
            </a:r>
            <a:endParaRPr sz="4510">
              <a:solidFill>
                <a:schemeClr val="lt1"/>
              </a:solidFill>
              <a:latin typeface="Times New Roman"/>
              <a:ea typeface="Times New Roman"/>
              <a:cs typeface="Times New Roman"/>
              <a:sym typeface="Times New Roman"/>
            </a:endParaRPr>
          </a:p>
          <a:p>
            <a:pPr indent="0" lvl="0" marL="0" marR="0" rtl="0" algn="l">
              <a:lnSpc>
                <a:spcPct val="90000"/>
              </a:lnSpc>
              <a:spcBef>
                <a:spcPts val="0"/>
              </a:spcBef>
              <a:spcAft>
                <a:spcPts val="0"/>
              </a:spcAft>
              <a:buClr>
                <a:schemeClr val="lt1"/>
              </a:buClr>
              <a:buSzPts val="5310"/>
              <a:buFont typeface="Corbel"/>
              <a:buNone/>
            </a:pPr>
            <a:r>
              <a:rPr b="0" i="0" lang="en-US" sz="4510" u="none" cap="none" strike="noStrike">
                <a:solidFill>
                  <a:schemeClr val="lt1"/>
                </a:solidFill>
                <a:latin typeface="Times New Roman"/>
                <a:ea typeface="Times New Roman"/>
                <a:cs typeface="Times New Roman"/>
                <a:sym typeface="Times New Roman"/>
              </a:rPr>
              <a:t>  </a:t>
            </a:r>
            <a:endParaRPr b="0" i="0" sz="900" u="none" cap="none" strike="noStrike">
              <a:solidFill>
                <a:schemeClr val="lt1"/>
              </a:solidFill>
              <a:latin typeface="Arial"/>
              <a:ea typeface="Arial"/>
              <a:cs typeface="Arial"/>
              <a:sym typeface="Arial"/>
            </a:endParaRPr>
          </a:p>
        </p:txBody>
      </p:sp>
      <p:pic>
        <p:nvPicPr>
          <p:cNvPr id="104" name="Google Shape;104;g322d2254e56_0_0"/>
          <p:cNvPicPr preferRelativeResize="0"/>
          <p:nvPr/>
        </p:nvPicPr>
        <p:blipFill rotWithShape="1">
          <a:blip r:embed="rId3">
            <a:alphaModFix/>
          </a:blip>
          <a:srcRect b="0" l="0" r="0" t="0"/>
          <a:stretch/>
        </p:blipFill>
        <p:spPr>
          <a:xfrm>
            <a:off x="1316483" y="4883519"/>
            <a:ext cx="1484321" cy="1133857"/>
          </a:xfrm>
          <a:prstGeom prst="rect">
            <a:avLst/>
          </a:prstGeom>
          <a:noFill/>
          <a:ln>
            <a:noFill/>
          </a:ln>
        </p:spPr>
      </p:pic>
      <p:sp>
        <p:nvSpPr>
          <p:cNvPr id="105" name="Google Shape;105;g322d2254e56_0_0"/>
          <p:cNvSpPr txBox="1"/>
          <p:nvPr>
            <p:ph idx="4294967295" type="body"/>
          </p:nvPr>
        </p:nvSpPr>
        <p:spPr>
          <a:xfrm>
            <a:off x="69950" y="743175"/>
            <a:ext cx="3977400" cy="4780200"/>
          </a:xfrm>
          <a:prstGeom prst="rect">
            <a:avLst/>
          </a:prstGeom>
          <a:noFill/>
          <a:ln>
            <a:noFill/>
          </a:ln>
        </p:spPr>
        <p:txBody>
          <a:bodyPr anchorCtr="0" anchor="t" bIns="45700" lIns="91425" spcFirstLastPara="1" rIns="91425" wrap="square" tIns="45700">
            <a:normAutofit fontScale="55000" lnSpcReduction="20000"/>
          </a:bodyPr>
          <a:lstStyle/>
          <a:p>
            <a:pPr indent="0" lvl="0" marL="914400" rtl="0" algn="l">
              <a:lnSpc>
                <a:spcPct val="90000"/>
              </a:lnSpc>
              <a:spcBef>
                <a:spcPts val="1000"/>
              </a:spcBef>
              <a:spcAft>
                <a:spcPts val="0"/>
              </a:spcAft>
              <a:buSzPct val="90909"/>
              <a:buNone/>
            </a:pPr>
            <a:r>
              <a:t/>
            </a:r>
            <a:endParaRPr b="1" sz="2200">
              <a:solidFill>
                <a:schemeClr val="dk1"/>
              </a:solidFill>
              <a:latin typeface="Times New Roman"/>
              <a:ea typeface="Times New Roman"/>
              <a:cs typeface="Times New Roman"/>
              <a:sym typeface="Times New Roman"/>
            </a:endParaRPr>
          </a:p>
          <a:p>
            <a:pPr indent="0" lvl="0" marL="0" rtl="0" algn="l">
              <a:lnSpc>
                <a:spcPct val="90000"/>
              </a:lnSpc>
              <a:spcBef>
                <a:spcPts val="1000"/>
              </a:spcBef>
              <a:spcAft>
                <a:spcPts val="0"/>
              </a:spcAft>
              <a:buNone/>
            </a:pPr>
            <a:r>
              <a:rPr lang="en-US" sz="7968">
                <a:solidFill>
                  <a:schemeClr val="lt1"/>
                </a:solidFill>
                <a:latin typeface="Times New Roman"/>
                <a:ea typeface="Times New Roman"/>
                <a:cs typeface="Times New Roman"/>
                <a:sym typeface="Times New Roman"/>
              </a:rPr>
              <a:t>The Agenda</a:t>
            </a:r>
            <a:endParaRPr sz="7968">
              <a:solidFill>
                <a:schemeClr val="lt1"/>
              </a:solidFill>
              <a:latin typeface="Times New Roman"/>
              <a:ea typeface="Times New Roman"/>
              <a:cs typeface="Times New Roman"/>
              <a:sym typeface="Times New Roman"/>
            </a:endParaRPr>
          </a:p>
          <a:p>
            <a:pPr indent="0" lvl="0" marL="914400" rtl="0" algn="l">
              <a:lnSpc>
                <a:spcPct val="90000"/>
              </a:lnSpc>
              <a:spcBef>
                <a:spcPts val="1000"/>
              </a:spcBef>
              <a:spcAft>
                <a:spcPts val="0"/>
              </a:spcAft>
              <a:buNone/>
            </a:pPr>
            <a:r>
              <a:t/>
            </a:r>
            <a:endParaRPr sz="2500">
              <a:solidFill>
                <a:schemeClr val="lt1"/>
              </a:solidFill>
              <a:latin typeface="Times New Roman"/>
              <a:ea typeface="Times New Roman"/>
              <a:cs typeface="Times New Roman"/>
              <a:sym typeface="Times New Roman"/>
            </a:endParaRPr>
          </a:p>
          <a:p>
            <a:pPr indent="-384666" lvl="1" marL="514350" rtl="0" algn="l">
              <a:lnSpc>
                <a:spcPct val="90000"/>
              </a:lnSpc>
              <a:spcBef>
                <a:spcPts val="1000"/>
              </a:spcBef>
              <a:spcAft>
                <a:spcPts val="0"/>
              </a:spcAft>
              <a:buClr>
                <a:schemeClr val="lt1"/>
              </a:buClr>
              <a:buSzPct val="81713"/>
              <a:buChar char="●"/>
            </a:pPr>
            <a:r>
              <a:rPr lang="en-US" sz="5468">
                <a:solidFill>
                  <a:schemeClr val="lt1"/>
                </a:solidFill>
                <a:latin typeface="Times New Roman"/>
                <a:ea typeface="Times New Roman"/>
                <a:cs typeface="Times New Roman"/>
                <a:sym typeface="Times New Roman"/>
              </a:rPr>
              <a:t>What We Stand For</a:t>
            </a:r>
            <a:endParaRPr sz="5468">
              <a:solidFill>
                <a:schemeClr val="lt1"/>
              </a:solidFill>
              <a:latin typeface="Times New Roman"/>
              <a:ea typeface="Times New Roman"/>
              <a:cs typeface="Times New Roman"/>
              <a:sym typeface="Times New Roman"/>
            </a:endParaRPr>
          </a:p>
          <a:p>
            <a:pPr indent="-384666" lvl="1" marL="514350" rtl="0" algn="l">
              <a:lnSpc>
                <a:spcPct val="90000"/>
              </a:lnSpc>
              <a:spcBef>
                <a:spcPts val="1000"/>
              </a:spcBef>
              <a:spcAft>
                <a:spcPts val="0"/>
              </a:spcAft>
              <a:buClr>
                <a:schemeClr val="lt1"/>
              </a:buClr>
              <a:buSzPct val="81713"/>
              <a:buChar char="●"/>
            </a:pPr>
            <a:r>
              <a:rPr lang="en-US" sz="5468">
                <a:solidFill>
                  <a:schemeClr val="lt1"/>
                </a:solidFill>
                <a:latin typeface="Times New Roman"/>
                <a:ea typeface="Times New Roman"/>
                <a:cs typeface="Times New Roman"/>
                <a:sym typeface="Times New Roman"/>
              </a:rPr>
              <a:t>Effects of FY26 Budget </a:t>
            </a:r>
            <a:endParaRPr sz="5468">
              <a:solidFill>
                <a:schemeClr val="lt1"/>
              </a:solidFill>
              <a:latin typeface="Times New Roman"/>
              <a:ea typeface="Times New Roman"/>
              <a:cs typeface="Times New Roman"/>
              <a:sym typeface="Times New Roman"/>
            </a:endParaRPr>
          </a:p>
          <a:p>
            <a:pPr indent="-384666" lvl="1" marL="514350" rtl="0" algn="l">
              <a:lnSpc>
                <a:spcPct val="90000"/>
              </a:lnSpc>
              <a:spcBef>
                <a:spcPts val="1000"/>
              </a:spcBef>
              <a:spcAft>
                <a:spcPts val="0"/>
              </a:spcAft>
              <a:buClr>
                <a:schemeClr val="lt1"/>
              </a:buClr>
              <a:buSzPct val="81713"/>
              <a:buChar char="●"/>
            </a:pPr>
            <a:r>
              <a:rPr lang="en-US" sz="5468">
                <a:solidFill>
                  <a:schemeClr val="lt1"/>
                </a:solidFill>
                <a:latin typeface="Times New Roman"/>
                <a:ea typeface="Times New Roman"/>
                <a:cs typeface="Times New Roman"/>
                <a:sym typeface="Times New Roman"/>
              </a:rPr>
              <a:t>FY27 Resources</a:t>
            </a:r>
            <a:r>
              <a:rPr lang="en-US" sz="5468">
                <a:solidFill>
                  <a:schemeClr val="lt1"/>
                </a:solidFill>
                <a:latin typeface="Times New Roman"/>
                <a:ea typeface="Times New Roman"/>
                <a:cs typeface="Times New Roman"/>
                <a:sym typeface="Times New Roman"/>
              </a:rPr>
              <a:t>  </a:t>
            </a:r>
            <a:endParaRPr sz="5468">
              <a:solidFill>
                <a:schemeClr val="lt1"/>
              </a:solidFill>
              <a:latin typeface="Times New Roman"/>
              <a:ea typeface="Times New Roman"/>
              <a:cs typeface="Times New Roman"/>
              <a:sym typeface="Times New Roman"/>
            </a:endParaRPr>
          </a:p>
          <a:p>
            <a:pPr indent="-384666" lvl="1" marL="514350" rtl="0" algn="l">
              <a:lnSpc>
                <a:spcPct val="90000"/>
              </a:lnSpc>
              <a:spcBef>
                <a:spcPts val="1000"/>
              </a:spcBef>
              <a:spcAft>
                <a:spcPts val="0"/>
              </a:spcAft>
              <a:buClr>
                <a:schemeClr val="lt1"/>
              </a:buClr>
              <a:buSzPct val="81713"/>
              <a:buChar char="●"/>
            </a:pPr>
            <a:r>
              <a:rPr lang="en-US" sz="5468">
                <a:solidFill>
                  <a:schemeClr val="lt1"/>
                </a:solidFill>
                <a:latin typeface="Times New Roman"/>
                <a:ea typeface="Times New Roman"/>
                <a:cs typeface="Times New Roman"/>
                <a:sym typeface="Times New Roman"/>
              </a:rPr>
              <a:t>The Budget Numbers &amp; Impact</a:t>
            </a:r>
            <a:r>
              <a:rPr lang="en-US" sz="3050">
                <a:solidFill>
                  <a:schemeClr val="dk1"/>
                </a:solidFill>
                <a:latin typeface="Times New Roman"/>
                <a:ea typeface="Times New Roman"/>
                <a:cs typeface="Times New Roman"/>
                <a:sym typeface="Times New Roman"/>
              </a:rPr>
              <a:t> </a:t>
            </a:r>
            <a:endParaRPr sz="3050">
              <a:solidFill>
                <a:schemeClr val="dk1"/>
              </a:solidFill>
              <a:latin typeface="Times New Roman"/>
              <a:ea typeface="Times New Roman"/>
              <a:cs typeface="Times New Roman"/>
              <a:sym typeface="Times New Roman"/>
            </a:endParaRPr>
          </a:p>
          <a:p>
            <a:pPr indent="0" lvl="0" marL="0" rtl="0" algn="l">
              <a:lnSpc>
                <a:spcPct val="90000"/>
              </a:lnSpc>
              <a:spcBef>
                <a:spcPts val="1000"/>
              </a:spcBef>
              <a:spcAft>
                <a:spcPts val="0"/>
              </a:spcAft>
              <a:buNone/>
            </a:pPr>
            <a:r>
              <a:t/>
            </a:r>
            <a:endParaRPr b="1" sz="2800">
              <a:solidFill>
                <a:schemeClr val="dk1"/>
              </a:solidFill>
              <a:latin typeface="Times New Roman"/>
              <a:ea typeface="Times New Roman"/>
              <a:cs typeface="Times New Roman"/>
              <a:sym typeface="Times New Roman"/>
            </a:endParaRPr>
          </a:p>
          <a:p>
            <a:pPr indent="0" lvl="0" marL="0" rtl="0" algn="l">
              <a:lnSpc>
                <a:spcPct val="90000"/>
              </a:lnSpc>
              <a:spcBef>
                <a:spcPts val="1000"/>
              </a:spcBef>
              <a:spcAft>
                <a:spcPts val="0"/>
              </a:spcAft>
              <a:buNone/>
            </a:pPr>
            <a:r>
              <a:rPr b="1" lang="en-US" sz="2800">
                <a:solidFill>
                  <a:schemeClr val="dk1"/>
                </a:solidFill>
                <a:latin typeface="Times New Roman"/>
                <a:ea typeface="Times New Roman"/>
                <a:cs typeface="Times New Roman"/>
                <a:sym typeface="Times New Roman"/>
              </a:rPr>
              <a:t>  </a:t>
            </a:r>
            <a:endParaRPr sz="2800">
              <a:solidFill>
                <a:schemeClr val="dk1"/>
              </a:solidFill>
              <a:latin typeface="Times New Roman"/>
              <a:ea typeface="Times New Roman"/>
              <a:cs typeface="Times New Roman"/>
              <a:sym typeface="Times New Roman"/>
            </a:endParaRPr>
          </a:p>
          <a:p>
            <a:pPr indent="57150" lvl="0" marL="914400" rtl="0" algn="l">
              <a:lnSpc>
                <a:spcPct val="90000"/>
              </a:lnSpc>
              <a:spcBef>
                <a:spcPts val="1000"/>
              </a:spcBef>
              <a:spcAft>
                <a:spcPts val="0"/>
              </a:spcAft>
              <a:buSzPct val="71428"/>
              <a:buNone/>
            </a:pPr>
            <a:r>
              <a:t/>
            </a:r>
            <a:endParaRPr sz="2800">
              <a:solidFill>
                <a:schemeClr val="dk1"/>
              </a:solidFill>
              <a:latin typeface="Times New Roman"/>
              <a:ea typeface="Times New Roman"/>
              <a:cs typeface="Times New Roman"/>
              <a:sym typeface="Times New Roman"/>
            </a:endParaRPr>
          </a:p>
          <a:p>
            <a:pPr indent="457200" lvl="0" marL="914400" rtl="0" algn="l">
              <a:lnSpc>
                <a:spcPct val="90000"/>
              </a:lnSpc>
              <a:spcBef>
                <a:spcPts val="1000"/>
              </a:spcBef>
              <a:spcAft>
                <a:spcPts val="0"/>
              </a:spcAft>
              <a:buSzPct val="71428"/>
              <a:buNone/>
            </a:pPr>
            <a:r>
              <a:t/>
            </a:r>
            <a:endParaRPr sz="2800">
              <a:solidFill>
                <a:schemeClr val="dk1"/>
              </a:solidFill>
              <a:latin typeface="Times New Roman"/>
              <a:ea typeface="Times New Roman"/>
              <a:cs typeface="Times New Roman"/>
              <a:sym typeface="Times New Roman"/>
            </a:endParaRPr>
          </a:p>
        </p:txBody>
      </p:sp>
      <p:pic>
        <p:nvPicPr>
          <p:cNvPr id="106" name="Google Shape;106;g322d2254e56_0_0" title="IMG_3209.JPG"/>
          <p:cNvPicPr preferRelativeResize="0"/>
          <p:nvPr/>
        </p:nvPicPr>
        <p:blipFill>
          <a:blip r:embed="rId4">
            <a:alphaModFix/>
          </a:blip>
          <a:stretch>
            <a:fillRect/>
          </a:stretch>
        </p:blipFill>
        <p:spPr>
          <a:xfrm>
            <a:off x="4137588" y="534013"/>
            <a:ext cx="8025595" cy="60584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g2d91ebafcf1_2_12"/>
          <p:cNvSpPr/>
          <p:nvPr/>
        </p:nvSpPr>
        <p:spPr>
          <a:xfrm>
            <a:off x="0" y="428300"/>
            <a:ext cx="3191100" cy="64299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5310"/>
              <a:buFont typeface="Corbel"/>
              <a:buNone/>
            </a:pPr>
            <a:r>
              <a:rPr b="0" i="0" lang="en-US" sz="4510" u="none" cap="none" strike="noStrike">
                <a:solidFill>
                  <a:schemeClr val="lt1"/>
                </a:solidFill>
                <a:latin typeface="Times New Roman"/>
                <a:ea typeface="Times New Roman"/>
                <a:cs typeface="Times New Roman"/>
                <a:sym typeface="Times New Roman"/>
              </a:rPr>
              <a:t>  </a:t>
            </a:r>
            <a:endParaRPr b="0" i="0" sz="900" u="none" cap="none" strike="noStrike">
              <a:solidFill>
                <a:schemeClr val="lt1"/>
              </a:solidFill>
              <a:latin typeface="Arial"/>
              <a:ea typeface="Arial"/>
              <a:cs typeface="Arial"/>
              <a:sym typeface="Arial"/>
            </a:endParaRPr>
          </a:p>
        </p:txBody>
      </p:sp>
      <p:sp>
        <p:nvSpPr>
          <p:cNvPr id="291" name="Google Shape;291;g2d91ebafcf1_2_12"/>
          <p:cNvSpPr txBox="1"/>
          <p:nvPr/>
        </p:nvSpPr>
        <p:spPr>
          <a:xfrm>
            <a:off x="0" y="1676075"/>
            <a:ext cx="3392100" cy="29970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lt1"/>
              </a:buClr>
              <a:buSzPts val="5310"/>
              <a:buFont typeface="Corbel"/>
              <a:buNone/>
            </a:pPr>
            <a:r>
              <a:rPr lang="en-US" sz="4000">
                <a:solidFill>
                  <a:schemeClr val="lt1"/>
                </a:solidFill>
                <a:latin typeface="Times New Roman"/>
                <a:ea typeface="Times New Roman"/>
                <a:cs typeface="Times New Roman"/>
                <a:sym typeface="Times New Roman"/>
              </a:rPr>
              <a:t>FY27 Budget</a:t>
            </a:r>
            <a:endParaRPr sz="4000">
              <a:solidFill>
                <a:schemeClr val="lt1"/>
              </a:solidFill>
              <a:latin typeface="Times New Roman"/>
              <a:ea typeface="Times New Roman"/>
              <a:cs typeface="Times New Roman"/>
              <a:sym typeface="Times New Roman"/>
            </a:endParaRPr>
          </a:p>
          <a:p>
            <a:pPr indent="0" lvl="0" marL="0" marR="0" rtl="0" algn="l">
              <a:lnSpc>
                <a:spcPct val="90000"/>
              </a:lnSpc>
              <a:spcBef>
                <a:spcPts val="0"/>
              </a:spcBef>
              <a:spcAft>
                <a:spcPts val="0"/>
              </a:spcAft>
              <a:buClr>
                <a:schemeClr val="lt1"/>
              </a:buClr>
              <a:buSzPts val="5310"/>
              <a:buFont typeface="Corbel"/>
              <a:buNone/>
            </a:pPr>
            <a:r>
              <a:rPr lang="en-US" sz="4000">
                <a:solidFill>
                  <a:schemeClr val="lt1"/>
                </a:solidFill>
                <a:latin typeface="Times New Roman"/>
                <a:ea typeface="Times New Roman"/>
                <a:cs typeface="Times New Roman"/>
                <a:sym typeface="Times New Roman"/>
              </a:rPr>
              <a:t>Goods </a:t>
            </a:r>
            <a:endParaRPr sz="4000">
              <a:solidFill>
                <a:schemeClr val="lt1"/>
              </a:solidFill>
              <a:latin typeface="Times New Roman"/>
              <a:ea typeface="Times New Roman"/>
              <a:cs typeface="Times New Roman"/>
              <a:sym typeface="Times New Roman"/>
            </a:endParaRPr>
          </a:p>
          <a:p>
            <a:pPr indent="0" lvl="0" marL="0" marR="0" rtl="0" algn="l">
              <a:lnSpc>
                <a:spcPct val="90000"/>
              </a:lnSpc>
              <a:spcBef>
                <a:spcPts val="0"/>
              </a:spcBef>
              <a:spcAft>
                <a:spcPts val="0"/>
              </a:spcAft>
              <a:buClr>
                <a:schemeClr val="lt1"/>
              </a:buClr>
              <a:buSzPts val="5310"/>
              <a:buFont typeface="Corbel"/>
              <a:buNone/>
            </a:pPr>
            <a:r>
              <a:rPr lang="en-US" sz="4000">
                <a:solidFill>
                  <a:schemeClr val="lt1"/>
                </a:solidFill>
                <a:latin typeface="Times New Roman"/>
                <a:ea typeface="Times New Roman"/>
                <a:cs typeface="Times New Roman"/>
                <a:sym typeface="Times New Roman"/>
              </a:rPr>
              <a:t>&amp; </a:t>
            </a:r>
            <a:endParaRPr sz="4000">
              <a:solidFill>
                <a:schemeClr val="lt1"/>
              </a:solidFill>
              <a:latin typeface="Times New Roman"/>
              <a:ea typeface="Times New Roman"/>
              <a:cs typeface="Times New Roman"/>
              <a:sym typeface="Times New Roman"/>
            </a:endParaRPr>
          </a:p>
          <a:p>
            <a:pPr indent="0" lvl="0" marL="0" marR="0" rtl="0" algn="l">
              <a:lnSpc>
                <a:spcPct val="90000"/>
              </a:lnSpc>
              <a:spcBef>
                <a:spcPts val="0"/>
              </a:spcBef>
              <a:spcAft>
                <a:spcPts val="0"/>
              </a:spcAft>
              <a:buClr>
                <a:schemeClr val="lt1"/>
              </a:buClr>
              <a:buSzPts val="5310"/>
              <a:buFont typeface="Corbel"/>
              <a:buNone/>
            </a:pPr>
            <a:r>
              <a:rPr lang="en-US" sz="4000">
                <a:solidFill>
                  <a:schemeClr val="lt1"/>
                </a:solidFill>
                <a:latin typeface="Times New Roman"/>
                <a:ea typeface="Times New Roman"/>
                <a:cs typeface="Times New Roman"/>
                <a:sym typeface="Times New Roman"/>
              </a:rPr>
              <a:t>Services </a:t>
            </a:r>
            <a:endParaRPr b="0" i="0" sz="4000" u="none" cap="none" strike="noStrike">
              <a:solidFill>
                <a:schemeClr val="lt1"/>
              </a:solidFill>
              <a:latin typeface="Times New Roman"/>
              <a:ea typeface="Times New Roman"/>
              <a:cs typeface="Times New Roman"/>
              <a:sym typeface="Times New Roman"/>
            </a:endParaRPr>
          </a:p>
          <a:p>
            <a:pPr indent="0" lvl="0" marL="0" marR="0" rtl="0" algn="l">
              <a:lnSpc>
                <a:spcPct val="90000"/>
              </a:lnSpc>
              <a:spcBef>
                <a:spcPts val="0"/>
              </a:spcBef>
              <a:spcAft>
                <a:spcPts val="0"/>
              </a:spcAft>
              <a:buClr>
                <a:schemeClr val="lt1"/>
              </a:buClr>
              <a:buSzPts val="5310"/>
              <a:buFont typeface="Corbel"/>
              <a:buNone/>
            </a:pPr>
            <a:r>
              <a:t/>
            </a:r>
            <a:endParaRPr b="0" i="0" sz="4300" u="none" cap="none" strike="noStrike">
              <a:solidFill>
                <a:schemeClr val="lt1"/>
              </a:solidFill>
              <a:latin typeface="Times New Roman"/>
              <a:ea typeface="Times New Roman"/>
              <a:cs typeface="Times New Roman"/>
              <a:sym typeface="Times New Roman"/>
            </a:endParaRPr>
          </a:p>
        </p:txBody>
      </p:sp>
      <p:sp>
        <p:nvSpPr>
          <p:cNvPr id="292" name="Google Shape;292;g2d91ebafcf1_2_12"/>
          <p:cNvSpPr txBox="1"/>
          <p:nvPr/>
        </p:nvSpPr>
        <p:spPr>
          <a:xfrm>
            <a:off x="3570750" y="846150"/>
            <a:ext cx="8454000" cy="5165700"/>
          </a:xfrm>
          <a:prstGeom prst="rect">
            <a:avLst/>
          </a:prstGeom>
          <a:noFill/>
          <a:ln>
            <a:noFill/>
          </a:ln>
        </p:spPr>
        <p:txBody>
          <a:bodyPr anchorCtr="0" anchor="t" bIns="91425" lIns="91425" spcFirstLastPara="1" rIns="91425" wrap="square" tIns="91425">
            <a:spAutoFit/>
          </a:bodyPr>
          <a:lstStyle/>
          <a:p>
            <a:pPr indent="-381000" lvl="0" marL="457200" marR="0" rtl="0" algn="l">
              <a:lnSpc>
                <a:spcPct val="115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Transportation Infrastructure </a:t>
            </a:r>
            <a:endParaRPr b="0" i="0" sz="2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381000" lvl="0" marL="457200" marR="0" rtl="0" algn="l">
              <a:lnSpc>
                <a:spcPct val="115000"/>
              </a:lnSpc>
              <a:spcBef>
                <a:spcPts val="0"/>
              </a:spcBef>
              <a:spcAft>
                <a:spcPts val="0"/>
              </a:spcAft>
              <a:buClr>
                <a:schemeClr val="dk1"/>
              </a:buClr>
              <a:buSzPts val="2400"/>
              <a:buFont typeface="Times New Roman"/>
              <a:buChar char="●"/>
            </a:pPr>
            <a:r>
              <a:rPr b="0" i="0" lang="en-US" sz="2400" u="none" cap="none" strike="noStrike">
                <a:solidFill>
                  <a:schemeClr val="dk1"/>
                </a:solidFill>
                <a:latin typeface="Times New Roman"/>
                <a:ea typeface="Times New Roman"/>
                <a:cs typeface="Times New Roman"/>
                <a:sym typeface="Times New Roman"/>
              </a:rPr>
              <a:t>Continuing the modernization of HQIM, professional development and </a:t>
            </a:r>
            <a:r>
              <a:rPr lang="en-US" sz="2400">
                <a:solidFill>
                  <a:schemeClr val="dk1"/>
                </a:solidFill>
                <a:latin typeface="Times New Roman"/>
                <a:ea typeface="Times New Roman"/>
                <a:cs typeface="Times New Roman"/>
                <a:sym typeface="Times New Roman"/>
              </a:rPr>
              <a:t>Multi Tiered System of Support Resources</a:t>
            </a:r>
            <a:endParaRPr b="0" i="0" sz="2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381000" lvl="0" marL="457200" marR="0" rtl="0" algn="l">
              <a:lnSpc>
                <a:spcPct val="115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Purchase Mathematics curriculum for Grades K-5</a:t>
            </a:r>
            <a:endParaRPr sz="2400">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381000" lvl="0" marL="457200" marR="0" rtl="0" algn="l">
              <a:lnSpc>
                <a:spcPct val="115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Utilize local funds to match erate funds for replace obsolete access points in all school buildings </a:t>
            </a:r>
            <a:endParaRPr sz="2400">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381000" lvl="0" marL="457200" marR="0" rtl="0" algn="l">
              <a:lnSpc>
                <a:spcPct val="115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Adding two (2) potential out-of-district tuitions </a:t>
            </a:r>
            <a:endParaRPr sz="2400">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595959"/>
              </a:solidFill>
              <a:latin typeface="Arial"/>
              <a:ea typeface="Arial"/>
              <a:cs typeface="Arial"/>
              <a:sym typeface="Arial"/>
            </a:endParaRPr>
          </a:p>
        </p:txBody>
      </p:sp>
      <p:pic>
        <p:nvPicPr>
          <p:cNvPr id="293" name="Google Shape;293;g2d91ebafcf1_2_12"/>
          <p:cNvPicPr preferRelativeResize="0"/>
          <p:nvPr/>
        </p:nvPicPr>
        <p:blipFill rotWithShape="1">
          <a:blip r:embed="rId3">
            <a:alphaModFix/>
          </a:blip>
          <a:srcRect b="0" l="0" r="0" t="0"/>
          <a:stretch/>
        </p:blipFill>
        <p:spPr>
          <a:xfrm>
            <a:off x="853395" y="4710169"/>
            <a:ext cx="1484321" cy="113385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g3c3416e9194_0_0"/>
          <p:cNvSpPr/>
          <p:nvPr/>
        </p:nvSpPr>
        <p:spPr>
          <a:xfrm>
            <a:off x="0" y="428300"/>
            <a:ext cx="3191100" cy="64299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5310"/>
              <a:buFont typeface="Corbel"/>
              <a:buNone/>
            </a:pPr>
            <a:r>
              <a:rPr b="0" i="0" lang="en-US" sz="4510" u="none" cap="none" strike="noStrike">
                <a:solidFill>
                  <a:schemeClr val="lt1"/>
                </a:solidFill>
                <a:latin typeface="Times New Roman"/>
                <a:ea typeface="Times New Roman"/>
                <a:cs typeface="Times New Roman"/>
                <a:sym typeface="Times New Roman"/>
              </a:rPr>
              <a:t>  </a:t>
            </a:r>
            <a:endParaRPr b="0" i="0" sz="900" u="none" cap="none" strike="noStrike">
              <a:solidFill>
                <a:schemeClr val="lt1"/>
              </a:solidFill>
              <a:latin typeface="Arial"/>
              <a:ea typeface="Arial"/>
              <a:cs typeface="Arial"/>
              <a:sym typeface="Arial"/>
            </a:endParaRPr>
          </a:p>
        </p:txBody>
      </p:sp>
      <p:sp>
        <p:nvSpPr>
          <p:cNvPr id="300" name="Google Shape;300;g3c3416e9194_0_0"/>
          <p:cNvSpPr txBox="1"/>
          <p:nvPr/>
        </p:nvSpPr>
        <p:spPr>
          <a:xfrm>
            <a:off x="-247150" y="1934050"/>
            <a:ext cx="3012600" cy="18885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chemeClr val="lt1"/>
              </a:buClr>
              <a:buSzPts val="5310"/>
              <a:buFont typeface="Corbel"/>
              <a:buNone/>
            </a:pPr>
            <a:r>
              <a:rPr lang="en-US" sz="4000">
                <a:solidFill>
                  <a:schemeClr val="lt1"/>
                </a:solidFill>
                <a:latin typeface="Times New Roman"/>
                <a:ea typeface="Times New Roman"/>
                <a:cs typeface="Times New Roman"/>
                <a:sym typeface="Times New Roman"/>
              </a:rPr>
              <a:t>Looking Beyond FY27</a:t>
            </a:r>
            <a:r>
              <a:rPr b="1" i="0" lang="en-US" sz="4300" u="none" cap="none" strike="noStrike">
                <a:solidFill>
                  <a:schemeClr val="lt1"/>
                </a:solidFill>
                <a:latin typeface="Times New Roman"/>
                <a:ea typeface="Times New Roman"/>
                <a:cs typeface="Times New Roman"/>
                <a:sym typeface="Times New Roman"/>
              </a:rPr>
              <a:t> </a:t>
            </a:r>
            <a:endParaRPr b="1" i="0" sz="4300" u="none" cap="none" strike="noStrike">
              <a:solidFill>
                <a:schemeClr val="lt1"/>
              </a:solidFill>
              <a:latin typeface="Times New Roman"/>
              <a:ea typeface="Times New Roman"/>
              <a:cs typeface="Times New Roman"/>
              <a:sym typeface="Times New Roman"/>
            </a:endParaRPr>
          </a:p>
        </p:txBody>
      </p:sp>
      <p:sp>
        <p:nvSpPr>
          <p:cNvPr id="301" name="Google Shape;301;g3c3416e9194_0_0"/>
          <p:cNvSpPr txBox="1"/>
          <p:nvPr/>
        </p:nvSpPr>
        <p:spPr>
          <a:xfrm>
            <a:off x="3558250" y="473500"/>
            <a:ext cx="8454000" cy="64401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Analyze regionalization/Tuitioning or GHS Redesign  and their impacts on the salary &amp; wages, operations and Town budget </a:t>
            </a:r>
            <a:endParaRPr sz="24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381000" lvl="0" marL="457200" marR="0" rtl="0" algn="l">
              <a:lnSpc>
                <a:spcPct val="115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Monitor enrollment trends and recruit for HS school choice applicants.</a:t>
            </a:r>
            <a:endParaRPr sz="2400">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381000" lvl="0" marL="457200" marR="0" rtl="0" algn="l">
              <a:lnSpc>
                <a:spcPct val="115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Invest in the </a:t>
            </a:r>
            <a:r>
              <a:rPr lang="en-US" sz="2400">
                <a:solidFill>
                  <a:schemeClr val="dk1"/>
                </a:solidFill>
                <a:latin typeface="Times New Roman"/>
                <a:ea typeface="Times New Roman"/>
                <a:cs typeface="Times New Roman"/>
                <a:sym typeface="Times New Roman"/>
              </a:rPr>
              <a:t>Transportation Infrastructure to handle all Out-of-district student transportation, as well as big bus transportation</a:t>
            </a:r>
            <a:endParaRPr b="0" i="0" sz="2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24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381000" lvl="0" marL="457200" marR="0" rtl="0" algn="l">
              <a:lnSpc>
                <a:spcPct val="115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Prepare for teacher negotiations</a:t>
            </a:r>
            <a:endParaRPr sz="2400">
              <a:solidFill>
                <a:schemeClr val="dk1"/>
              </a:solidFill>
              <a:latin typeface="Times New Roman"/>
              <a:ea typeface="Times New Roman"/>
              <a:cs typeface="Times New Roman"/>
              <a:sym typeface="Times New Roman"/>
            </a:endParaRPr>
          </a:p>
          <a:p>
            <a:pPr indent="0" lvl="0" marL="457200" marR="0" rtl="0" algn="l">
              <a:lnSpc>
                <a:spcPct val="115000"/>
              </a:lnSpc>
              <a:spcBef>
                <a:spcPts val="0"/>
              </a:spcBef>
              <a:spcAft>
                <a:spcPts val="0"/>
              </a:spcAft>
              <a:buNone/>
            </a:pPr>
            <a:r>
              <a:rPr lang="en-US" sz="2400">
                <a:solidFill>
                  <a:schemeClr val="dk1"/>
                </a:solidFill>
                <a:latin typeface="Times New Roman"/>
                <a:ea typeface="Times New Roman"/>
                <a:cs typeface="Times New Roman"/>
                <a:sym typeface="Times New Roman"/>
              </a:rPr>
              <a:t> during the fiscal year </a:t>
            </a:r>
            <a:endParaRPr sz="2400">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381000" lvl="0" marL="457200" marR="0" rtl="0" algn="l">
              <a:lnSpc>
                <a:spcPct val="115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Partner with the Town to </a:t>
            </a:r>
            <a:endParaRPr sz="2400">
              <a:solidFill>
                <a:schemeClr val="dk1"/>
              </a:solidFill>
              <a:latin typeface="Times New Roman"/>
              <a:ea typeface="Times New Roman"/>
              <a:cs typeface="Times New Roman"/>
              <a:sym typeface="Times New Roman"/>
            </a:endParaRPr>
          </a:p>
          <a:p>
            <a:pPr indent="0" lvl="0" marL="457200" marR="0" rtl="0" algn="l">
              <a:lnSpc>
                <a:spcPct val="115000"/>
              </a:lnSpc>
              <a:spcBef>
                <a:spcPts val="0"/>
              </a:spcBef>
              <a:spcAft>
                <a:spcPts val="0"/>
              </a:spcAft>
              <a:buNone/>
            </a:pPr>
            <a:r>
              <a:rPr lang="en-US" sz="2400">
                <a:solidFill>
                  <a:schemeClr val="dk1"/>
                </a:solidFill>
                <a:latin typeface="Times New Roman"/>
                <a:ea typeface="Times New Roman"/>
                <a:cs typeface="Times New Roman"/>
                <a:sym typeface="Times New Roman"/>
              </a:rPr>
              <a:t>consolidate operational services,</a:t>
            </a:r>
            <a:endParaRPr sz="2400">
              <a:solidFill>
                <a:schemeClr val="dk1"/>
              </a:solidFill>
              <a:latin typeface="Times New Roman"/>
              <a:ea typeface="Times New Roman"/>
              <a:cs typeface="Times New Roman"/>
              <a:sym typeface="Times New Roman"/>
            </a:endParaRPr>
          </a:p>
          <a:p>
            <a:pPr indent="0" lvl="0" marL="457200" marR="0" rtl="0" algn="l">
              <a:lnSpc>
                <a:spcPct val="115000"/>
              </a:lnSpc>
              <a:spcBef>
                <a:spcPts val="0"/>
              </a:spcBef>
              <a:spcAft>
                <a:spcPts val="0"/>
              </a:spcAft>
              <a:buNone/>
            </a:pPr>
            <a:r>
              <a:rPr lang="en-US" sz="2400">
                <a:solidFill>
                  <a:schemeClr val="dk1"/>
                </a:solidFill>
                <a:latin typeface="Times New Roman"/>
                <a:ea typeface="Times New Roman"/>
                <a:cs typeface="Times New Roman"/>
                <a:sym typeface="Times New Roman"/>
              </a:rPr>
              <a:t> i.e. HVAC technician</a:t>
            </a:r>
            <a:endParaRPr sz="2400">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595959"/>
              </a:solidFill>
              <a:latin typeface="Arial"/>
              <a:ea typeface="Arial"/>
              <a:cs typeface="Arial"/>
              <a:sym typeface="Arial"/>
            </a:endParaRPr>
          </a:p>
        </p:txBody>
      </p:sp>
      <p:pic>
        <p:nvPicPr>
          <p:cNvPr id="302" name="Google Shape;302;g3c3416e9194_0_0" title="Screenshot 2025-11-26 at 11.35.37 AM.png"/>
          <p:cNvPicPr preferRelativeResize="0"/>
          <p:nvPr/>
        </p:nvPicPr>
        <p:blipFill>
          <a:blip r:embed="rId3">
            <a:alphaModFix/>
          </a:blip>
          <a:stretch>
            <a:fillRect/>
          </a:stretch>
        </p:blipFill>
        <p:spPr>
          <a:xfrm>
            <a:off x="8310251" y="3749050"/>
            <a:ext cx="3881759" cy="3108960"/>
          </a:xfrm>
          <a:prstGeom prst="rect">
            <a:avLst/>
          </a:prstGeom>
          <a:noFill/>
          <a:ln>
            <a:noFill/>
          </a:ln>
        </p:spPr>
      </p:pic>
      <p:pic>
        <p:nvPicPr>
          <p:cNvPr id="303" name="Google Shape;303;g3c3416e9194_0_0"/>
          <p:cNvPicPr preferRelativeResize="0"/>
          <p:nvPr/>
        </p:nvPicPr>
        <p:blipFill rotWithShape="1">
          <a:blip r:embed="rId4">
            <a:alphaModFix/>
          </a:blip>
          <a:srcRect b="0" l="0" r="0" t="0"/>
          <a:stretch/>
        </p:blipFill>
        <p:spPr>
          <a:xfrm>
            <a:off x="853395" y="4710169"/>
            <a:ext cx="1484321" cy="113385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g2d8dbb897cd_0_100"/>
          <p:cNvSpPr/>
          <p:nvPr/>
        </p:nvSpPr>
        <p:spPr>
          <a:xfrm>
            <a:off x="0" y="4727025"/>
            <a:ext cx="2493000" cy="2131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5310"/>
              <a:buFont typeface="Corbel"/>
              <a:buNone/>
            </a:pPr>
            <a:r>
              <a:rPr b="0" i="0" lang="en-US" sz="4510" u="none" cap="none" strike="noStrike">
                <a:solidFill>
                  <a:schemeClr val="lt1"/>
                </a:solidFill>
                <a:latin typeface="Times New Roman"/>
                <a:ea typeface="Times New Roman"/>
                <a:cs typeface="Times New Roman"/>
                <a:sym typeface="Times New Roman"/>
              </a:rPr>
              <a:t>  </a:t>
            </a:r>
            <a:endParaRPr b="0" i="0" sz="900" u="none" cap="none" strike="noStrike">
              <a:solidFill>
                <a:schemeClr val="lt1"/>
              </a:solidFill>
              <a:latin typeface="Arial"/>
              <a:ea typeface="Arial"/>
              <a:cs typeface="Arial"/>
              <a:sym typeface="Arial"/>
            </a:endParaRPr>
          </a:p>
        </p:txBody>
      </p:sp>
      <p:sp>
        <p:nvSpPr>
          <p:cNvPr id="310" name="Google Shape;310;g2d8dbb897cd_0_100"/>
          <p:cNvSpPr txBox="1"/>
          <p:nvPr/>
        </p:nvSpPr>
        <p:spPr>
          <a:xfrm>
            <a:off x="274025" y="4632375"/>
            <a:ext cx="21015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400"/>
              <a:buFont typeface="Arial"/>
              <a:buNone/>
            </a:pPr>
            <a:r>
              <a:rPr b="0" i="0" lang="en-US" sz="3200" u="none" cap="none" strike="noStrike">
                <a:solidFill>
                  <a:schemeClr val="lt1"/>
                </a:solidFill>
                <a:latin typeface="Times New Roman"/>
                <a:ea typeface="Times New Roman"/>
                <a:cs typeface="Times New Roman"/>
                <a:sym typeface="Times New Roman"/>
              </a:rPr>
              <a:t>Next Steps</a:t>
            </a:r>
            <a:endParaRPr b="0" i="0" sz="3200" u="none" cap="none" strike="noStrike">
              <a:solidFill>
                <a:schemeClr val="lt1"/>
              </a:solidFill>
              <a:latin typeface="Times New Roman"/>
              <a:ea typeface="Times New Roman"/>
              <a:cs typeface="Times New Roman"/>
              <a:sym typeface="Times New Roman"/>
            </a:endParaRPr>
          </a:p>
        </p:txBody>
      </p:sp>
      <p:sp>
        <p:nvSpPr>
          <p:cNvPr id="311" name="Google Shape;311;g2d8dbb897cd_0_100"/>
          <p:cNvSpPr txBox="1"/>
          <p:nvPr/>
        </p:nvSpPr>
        <p:spPr>
          <a:xfrm>
            <a:off x="401725" y="57300"/>
            <a:ext cx="6979800" cy="6636000"/>
          </a:xfrm>
          <a:prstGeom prst="rect">
            <a:avLst/>
          </a:prstGeom>
          <a:noFill/>
          <a:ln>
            <a:noFill/>
          </a:ln>
        </p:spPr>
        <p:txBody>
          <a:bodyPr anchorCtr="0" anchor="t" bIns="91425" lIns="91425" spcFirstLastPara="1" rIns="91425" wrap="square" tIns="91425">
            <a:spAutoFit/>
          </a:bodyPr>
          <a:lstStyle/>
          <a:p>
            <a:pPr indent="0" lvl="0" marL="158750" marR="0" rtl="0" algn="l">
              <a:lnSpc>
                <a:spcPct val="90000"/>
              </a:lnSpc>
              <a:spcBef>
                <a:spcPts val="500"/>
              </a:spcBef>
              <a:spcAft>
                <a:spcPts val="0"/>
              </a:spcAft>
              <a:buClr>
                <a:srgbClr val="000000"/>
              </a:buClr>
              <a:buSzPts val="3000"/>
              <a:buFont typeface="Arial"/>
              <a:buNone/>
            </a:pPr>
            <a:r>
              <a:rPr b="1" i="0" lang="en-US" sz="3000" u="none" cap="none" strike="noStrike">
                <a:solidFill>
                  <a:schemeClr val="dk1"/>
                </a:solidFill>
                <a:latin typeface="Times New Roman"/>
                <a:ea typeface="Times New Roman"/>
                <a:cs typeface="Times New Roman"/>
                <a:sym typeface="Times New Roman"/>
              </a:rPr>
              <a:t>Important Budget Dates and Events</a:t>
            </a:r>
            <a:endParaRPr b="1" i="0" sz="2700" u="none" cap="none" strike="noStrike">
              <a:solidFill>
                <a:schemeClr val="dk1"/>
              </a:solidFill>
              <a:latin typeface="Times New Roman"/>
              <a:ea typeface="Times New Roman"/>
              <a:cs typeface="Times New Roman"/>
              <a:sym typeface="Times New Roman"/>
            </a:endParaRPr>
          </a:p>
          <a:p>
            <a:pPr indent="0" lvl="0" marL="158750" marR="0" rtl="0" algn="l">
              <a:lnSpc>
                <a:spcPct val="90000"/>
              </a:lnSpc>
              <a:spcBef>
                <a:spcPts val="500"/>
              </a:spcBef>
              <a:spcAft>
                <a:spcPts val="0"/>
              </a:spcAft>
              <a:buClr>
                <a:srgbClr val="000000"/>
              </a:buClr>
              <a:buSzPts val="2200"/>
              <a:buFont typeface="Arial"/>
              <a:buNone/>
            </a:pPr>
            <a:r>
              <a:t/>
            </a:r>
            <a:endParaRPr b="1" i="0" sz="2200" u="none" cap="none" strike="noStrike">
              <a:solidFill>
                <a:schemeClr val="dk1"/>
              </a:solidFill>
              <a:latin typeface="Times New Roman"/>
              <a:ea typeface="Times New Roman"/>
              <a:cs typeface="Times New Roman"/>
              <a:sym typeface="Times New Roman"/>
            </a:endParaRPr>
          </a:p>
          <a:p>
            <a:pPr indent="0" lvl="0" marL="158750" marR="0" rtl="0" algn="l">
              <a:lnSpc>
                <a:spcPct val="90000"/>
              </a:lnSpc>
              <a:spcBef>
                <a:spcPts val="500"/>
              </a:spcBef>
              <a:spcAft>
                <a:spcPts val="0"/>
              </a:spcAft>
              <a:buClr>
                <a:srgbClr val="000000"/>
              </a:buClr>
              <a:buSzPts val="2200"/>
              <a:buFont typeface="Arial"/>
              <a:buNone/>
            </a:pPr>
            <a:r>
              <a:rPr b="1" i="0" lang="en-US" sz="2200" u="none" cap="none" strike="noStrike">
                <a:solidFill>
                  <a:schemeClr val="dk1"/>
                </a:solidFill>
                <a:latin typeface="Times New Roman"/>
                <a:ea typeface="Times New Roman"/>
                <a:cs typeface="Times New Roman"/>
                <a:sym typeface="Times New Roman"/>
              </a:rPr>
              <a:t>February 1</a:t>
            </a:r>
            <a:r>
              <a:rPr b="1" lang="en-US" sz="2200">
                <a:solidFill>
                  <a:schemeClr val="dk1"/>
                </a:solidFill>
                <a:latin typeface="Times New Roman"/>
                <a:ea typeface="Times New Roman"/>
                <a:cs typeface="Times New Roman"/>
                <a:sym typeface="Times New Roman"/>
              </a:rPr>
              <a:t>2</a:t>
            </a:r>
            <a:r>
              <a:rPr b="1" i="0" lang="en-US" sz="2200" u="none" cap="none" strike="noStrike">
                <a:solidFill>
                  <a:schemeClr val="dk1"/>
                </a:solidFill>
                <a:latin typeface="Times New Roman"/>
                <a:ea typeface="Times New Roman"/>
                <a:cs typeface="Times New Roman"/>
                <a:sym typeface="Times New Roman"/>
              </a:rPr>
              <a:t>, 202</a:t>
            </a:r>
            <a:r>
              <a:rPr b="1" lang="en-US" sz="2200">
                <a:solidFill>
                  <a:schemeClr val="dk1"/>
                </a:solidFill>
                <a:latin typeface="Times New Roman"/>
                <a:ea typeface="Times New Roman"/>
                <a:cs typeface="Times New Roman"/>
                <a:sym typeface="Times New Roman"/>
              </a:rPr>
              <a:t>6</a:t>
            </a:r>
            <a:endParaRPr b="0" i="0" sz="2000" u="none" cap="none" strike="noStrike">
              <a:solidFill>
                <a:schemeClr val="dk1"/>
              </a:solidFill>
              <a:latin typeface="Corbel"/>
              <a:ea typeface="Corbel"/>
              <a:cs typeface="Corbel"/>
              <a:sym typeface="Corbel"/>
            </a:endParaRPr>
          </a:p>
          <a:p>
            <a:pPr indent="0" lvl="0" marL="158750" marR="0" rtl="0" algn="l">
              <a:lnSpc>
                <a:spcPct val="90000"/>
              </a:lnSpc>
              <a:spcBef>
                <a:spcPts val="500"/>
              </a:spcBef>
              <a:spcAft>
                <a:spcPts val="0"/>
              </a:spcAft>
              <a:buClr>
                <a:srgbClr val="000000"/>
              </a:buClr>
              <a:buSzPts val="2200"/>
              <a:buFont typeface="Arial"/>
              <a:buNone/>
            </a:pPr>
            <a:r>
              <a:rPr b="0" i="0" lang="en-US" sz="2200" u="none" cap="none" strike="noStrike">
                <a:solidFill>
                  <a:schemeClr val="dk1"/>
                </a:solidFill>
                <a:latin typeface="Times New Roman"/>
                <a:ea typeface="Times New Roman"/>
                <a:cs typeface="Times New Roman"/>
                <a:sym typeface="Times New Roman"/>
              </a:rPr>
              <a:t>FY2</a:t>
            </a:r>
            <a:r>
              <a:rPr lang="en-US" sz="2200">
                <a:solidFill>
                  <a:schemeClr val="dk1"/>
                </a:solidFill>
                <a:latin typeface="Times New Roman"/>
                <a:ea typeface="Times New Roman"/>
                <a:cs typeface="Times New Roman"/>
                <a:sym typeface="Times New Roman"/>
              </a:rPr>
              <a:t>7</a:t>
            </a:r>
            <a:r>
              <a:rPr b="0" i="0" lang="en-US" sz="2200" u="none" cap="none" strike="noStrike">
                <a:solidFill>
                  <a:schemeClr val="dk1"/>
                </a:solidFill>
                <a:latin typeface="Times New Roman"/>
                <a:ea typeface="Times New Roman"/>
                <a:cs typeface="Times New Roman"/>
                <a:sym typeface="Times New Roman"/>
              </a:rPr>
              <a:t> Budget(s) &amp; slides will be posted on website</a:t>
            </a:r>
            <a:endParaRPr b="0" i="0" sz="2200" u="none" cap="none" strike="noStrike">
              <a:solidFill>
                <a:schemeClr val="dk1"/>
              </a:solidFill>
              <a:latin typeface="Times New Roman"/>
              <a:ea typeface="Times New Roman"/>
              <a:cs typeface="Times New Roman"/>
              <a:sym typeface="Times New Roman"/>
            </a:endParaRPr>
          </a:p>
          <a:p>
            <a:pPr indent="0" lvl="0" marL="158750" marR="0" rtl="0" algn="l">
              <a:lnSpc>
                <a:spcPct val="90000"/>
              </a:lnSpc>
              <a:spcBef>
                <a:spcPts val="500"/>
              </a:spcBef>
              <a:spcAft>
                <a:spcPts val="0"/>
              </a:spcAft>
              <a:buClr>
                <a:srgbClr val="000000"/>
              </a:buClr>
              <a:buSzPts val="2200"/>
              <a:buFont typeface="Arial"/>
              <a:buNone/>
            </a:pPr>
            <a:r>
              <a:t/>
            </a:r>
            <a:endParaRPr b="1" sz="2200">
              <a:solidFill>
                <a:schemeClr val="dk1"/>
              </a:solidFill>
              <a:latin typeface="Times New Roman"/>
              <a:ea typeface="Times New Roman"/>
              <a:cs typeface="Times New Roman"/>
              <a:sym typeface="Times New Roman"/>
            </a:endParaRPr>
          </a:p>
          <a:p>
            <a:pPr indent="0" lvl="0" marL="158750" rtl="0" algn="l">
              <a:lnSpc>
                <a:spcPct val="90000"/>
              </a:lnSpc>
              <a:spcBef>
                <a:spcPts val="500"/>
              </a:spcBef>
              <a:spcAft>
                <a:spcPts val="0"/>
              </a:spcAft>
              <a:buClr>
                <a:schemeClr val="dk1"/>
              </a:buClr>
              <a:buSzPts val="2200"/>
              <a:buFont typeface="Arial"/>
              <a:buNone/>
            </a:pPr>
            <a:r>
              <a:rPr b="1" lang="en-US" sz="2200">
                <a:solidFill>
                  <a:schemeClr val="dk1"/>
                </a:solidFill>
                <a:latin typeface="Times New Roman"/>
                <a:ea typeface="Times New Roman"/>
                <a:cs typeface="Times New Roman"/>
                <a:sym typeface="Times New Roman"/>
              </a:rPr>
              <a:t>February 25, 2026</a:t>
            </a:r>
            <a:endParaRPr b="1" sz="2200">
              <a:solidFill>
                <a:schemeClr val="dk1"/>
              </a:solidFill>
              <a:latin typeface="Times New Roman"/>
              <a:ea typeface="Times New Roman"/>
              <a:cs typeface="Times New Roman"/>
              <a:sym typeface="Times New Roman"/>
            </a:endParaRPr>
          </a:p>
          <a:p>
            <a:pPr indent="0" lvl="0" marL="158750" rtl="0" algn="l">
              <a:lnSpc>
                <a:spcPct val="90000"/>
              </a:lnSpc>
              <a:spcBef>
                <a:spcPts val="500"/>
              </a:spcBef>
              <a:spcAft>
                <a:spcPts val="0"/>
              </a:spcAft>
              <a:buClr>
                <a:schemeClr val="dk1"/>
              </a:buClr>
              <a:buSzPts val="2200"/>
              <a:buFont typeface="Arial"/>
              <a:buNone/>
            </a:pPr>
            <a:r>
              <a:rPr lang="en-US" sz="2200">
                <a:solidFill>
                  <a:schemeClr val="dk1"/>
                </a:solidFill>
                <a:latin typeface="Times New Roman"/>
                <a:ea typeface="Times New Roman"/>
                <a:cs typeface="Times New Roman"/>
                <a:sym typeface="Times New Roman"/>
              </a:rPr>
              <a:t>FY27 Budget presented at the Finance Committee</a:t>
            </a:r>
            <a:endParaRPr sz="2200">
              <a:solidFill>
                <a:schemeClr val="dk1"/>
              </a:solidFill>
              <a:latin typeface="Times New Roman"/>
              <a:ea typeface="Times New Roman"/>
              <a:cs typeface="Times New Roman"/>
              <a:sym typeface="Times New Roman"/>
            </a:endParaRPr>
          </a:p>
          <a:p>
            <a:pPr indent="0" lvl="0" marL="158750" rtl="0" algn="l">
              <a:lnSpc>
                <a:spcPct val="90000"/>
              </a:lnSpc>
              <a:spcBef>
                <a:spcPts val="500"/>
              </a:spcBef>
              <a:spcAft>
                <a:spcPts val="0"/>
              </a:spcAft>
              <a:buClr>
                <a:schemeClr val="dk1"/>
              </a:buClr>
              <a:buSzPts val="2200"/>
              <a:buFont typeface="Arial"/>
              <a:buNone/>
            </a:pPr>
            <a:r>
              <a:t/>
            </a:r>
            <a:endParaRPr sz="2200">
              <a:solidFill>
                <a:schemeClr val="dk1"/>
              </a:solidFill>
              <a:latin typeface="Times New Roman"/>
              <a:ea typeface="Times New Roman"/>
              <a:cs typeface="Times New Roman"/>
              <a:sym typeface="Times New Roman"/>
            </a:endParaRPr>
          </a:p>
          <a:p>
            <a:pPr indent="0" lvl="0" marL="158750" marR="0" rtl="0" algn="l">
              <a:lnSpc>
                <a:spcPct val="90000"/>
              </a:lnSpc>
              <a:spcBef>
                <a:spcPts val="500"/>
              </a:spcBef>
              <a:spcAft>
                <a:spcPts val="0"/>
              </a:spcAft>
              <a:buClr>
                <a:srgbClr val="000000"/>
              </a:buClr>
              <a:buSzPts val="2200"/>
              <a:buFont typeface="Arial"/>
              <a:buNone/>
            </a:pPr>
            <a:r>
              <a:rPr b="1" i="0" lang="en-US" sz="2200" u="none" cap="none" strike="noStrike">
                <a:solidFill>
                  <a:schemeClr val="dk1"/>
                </a:solidFill>
                <a:latin typeface="Times New Roman"/>
                <a:ea typeface="Times New Roman"/>
                <a:cs typeface="Times New Roman"/>
                <a:sym typeface="Times New Roman"/>
              </a:rPr>
              <a:t>February 2</a:t>
            </a:r>
            <a:r>
              <a:rPr b="1" lang="en-US" sz="2200">
                <a:solidFill>
                  <a:schemeClr val="dk1"/>
                </a:solidFill>
                <a:latin typeface="Times New Roman"/>
                <a:ea typeface="Times New Roman"/>
                <a:cs typeface="Times New Roman"/>
                <a:sym typeface="Times New Roman"/>
              </a:rPr>
              <a:t>6</a:t>
            </a:r>
            <a:r>
              <a:rPr b="1" i="0" lang="en-US" sz="2200" u="none" cap="none" strike="noStrike">
                <a:solidFill>
                  <a:schemeClr val="dk1"/>
                </a:solidFill>
                <a:latin typeface="Times New Roman"/>
                <a:ea typeface="Times New Roman"/>
                <a:cs typeface="Times New Roman"/>
                <a:sym typeface="Times New Roman"/>
              </a:rPr>
              <a:t>, 202</a:t>
            </a:r>
            <a:r>
              <a:rPr b="1" lang="en-US" sz="2200">
                <a:solidFill>
                  <a:schemeClr val="dk1"/>
                </a:solidFill>
                <a:latin typeface="Times New Roman"/>
                <a:ea typeface="Times New Roman"/>
                <a:cs typeface="Times New Roman"/>
                <a:sym typeface="Times New Roman"/>
              </a:rPr>
              <a:t>6</a:t>
            </a:r>
            <a:endParaRPr b="0" i="0" sz="2000" u="none" cap="none" strike="noStrike">
              <a:solidFill>
                <a:schemeClr val="dk1"/>
              </a:solidFill>
              <a:latin typeface="Corbel"/>
              <a:ea typeface="Corbel"/>
              <a:cs typeface="Corbel"/>
              <a:sym typeface="Corbel"/>
            </a:endParaRPr>
          </a:p>
          <a:p>
            <a:pPr indent="0" lvl="0" marL="158750" marR="0" rtl="0" algn="l">
              <a:lnSpc>
                <a:spcPct val="90000"/>
              </a:lnSpc>
              <a:spcBef>
                <a:spcPts val="500"/>
              </a:spcBef>
              <a:spcAft>
                <a:spcPts val="0"/>
              </a:spcAft>
              <a:buClr>
                <a:srgbClr val="000000"/>
              </a:buClr>
              <a:buSzPts val="2200"/>
              <a:buFont typeface="Arial"/>
              <a:buNone/>
            </a:pPr>
            <a:r>
              <a:rPr b="0" i="0" lang="en-US" sz="2200" u="none" cap="none" strike="noStrike">
                <a:solidFill>
                  <a:schemeClr val="dk1"/>
                </a:solidFill>
                <a:latin typeface="Times New Roman"/>
                <a:ea typeface="Times New Roman"/>
                <a:cs typeface="Times New Roman"/>
                <a:sym typeface="Times New Roman"/>
              </a:rPr>
              <a:t>Public Hearing with Public Comments on FY2</a:t>
            </a:r>
            <a:r>
              <a:rPr lang="en-US" sz="2200">
                <a:solidFill>
                  <a:schemeClr val="dk1"/>
                </a:solidFill>
                <a:latin typeface="Times New Roman"/>
                <a:ea typeface="Times New Roman"/>
                <a:cs typeface="Times New Roman"/>
                <a:sym typeface="Times New Roman"/>
              </a:rPr>
              <a:t>7</a:t>
            </a:r>
            <a:r>
              <a:rPr b="0" i="0" lang="en-US" sz="2200" u="none" cap="none" strike="noStrike">
                <a:solidFill>
                  <a:schemeClr val="dk1"/>
                </a:solidFill>
                <a:latin typeface="Times New Roman"/>
                <a:ea typeface="Times New Roman"/>
                <a:cs typeface="Times New Roman"/>
                <a:sym typeface="Times New Roman"/>
              </a:rPr>
              <a:t> </a:t>
            </a:r>
            <a:endParaRPr b="0" i="0" sz="2200" u="none" cap="none" strike="noStrike">
              <a:solidFill>
                <a:schemeClr val="dk1"/>
              </a:solidFill>
              <a:latin typeface="Times New Roman"/>
              <a:ea typeface="Times New Roman"/>
              <a:cs typeface="Times New Roman"/>
              <a:sym typeface="Times New Roman"/>
            </a:endParaRPr>
          </a:p>
          <a:p>
            <a:pPr indent="0" lvl="0" marL="158750" marR="0" rtl="0" algn="l">
              <a:lnSpc>
                <a:spcPct val="90000"/>
              </a:lnSpc>
              <a:spcBef>
                <a:spcPts val="500"/>
              </a:spcBef>
              <a:spcAft>
                <a:spcPts val="0"/>
              </a:spcAft>
              <a:buClr>
                <a:srgbClr val="000000"/>
              </a:buClr>
              <a:buSzPts val="2200"/>
              <a:buFont typeface="Arial"/>
              <a:buNone/>
            </a:pPr>
            <a:r>
              <a:rPr b="0" i="0" lang="en-US" sz="2200" u="none" cap="none" strike="noStrike">
                <a:solidFill>
                  <a:schemeClr val="dk1"/>
                </a:solidFill>
                <a:latin typeface="Times New Roman"/>
                <a:ea typeface="Times New Roman"/>
                <a:cs typeface="Times New Roman"/>
                <a:sym typeface="Times New Roman"/>
              </a:rPr>
              <a:t>Budget(s)</a:t>
            </a:r>
            <a:endParaRPr b="0" i="0" sz="2000" u="none" cap="none" strike="noStrike">
              <a:solidFill>
                <a:schemeClr val="dk1"/>
              </a:solidFill>
              <a:latin typeface="Corbel"/>
              <a:ea typeface="Corbel"/>
              <a:cs typeface="Corbel"/>
              <a:sym typeface="Corbel"/>
            </a:endParaRPr>
          </a:p>
          <a:p>
            <a:pPr indent="457200" lvl="0" marL="2286000" marR="0" rtl="0" algn="l">
              <a:lnSpc>
                <a:spcPct val="90000"/>
              </a:lnSpc>
              <a:spcBef>
                <a:spcPts val="500"/>
              </a:spcBef>
              <a:spcAft>
                <a:spcPts val="0"/>
              </a:spcAft>
              <a:buClr>
                <a:srgbClr val="000000"/>
              </a:buClr>
              <a:buSzPts val="2200"/>
              <a:buFont typeface="Arial"/>
              <a:buNone/>
            </a:pPr>
            <a:r>
              <a:t/>
            </a:r>
            <a:endParaRPr b="1" sz="500">
              <a:solidFill>
                <a:schemeClr val="dk1"/>
              </a:solidFill>
              <a:latin typeface="Times New Roman"/>
              <a:ea typeface="Times New Roman"/>
              <a:cs typeface="Times New Roman"/>
              <a:sym typeface="Times New Roman"/>
            </a:endParaRPr>
          </a:p>
          <a:p>
            <a:pPr indent="457200" lvl="0" marL="2286000" marR="0" rtl="0" algn="l">
              <a:lnSpc>
                <a:spcPct val="90000"/>
              </a:lnSpc>
              <a:spcBef>
                <a:spcPts val="500"/>
              </a:spcBef>
              <a:spcAft>
                <a:spcPts val="0"/>
              </a:spcAft>
              <a:buClr>
                <a:srgbClr val="000000"/>
              </a:buClr>
              <a:buSzPts val="2200"/>
              <a:buFont typeface="Arial"/>
              <a:buNone/>
            </a:pPr>
            <a:r>
              <a:rPr b="1" i="0" lang="en-US" sz="2200" u="none" cap="none" strike="noStrike">
                <a:solidFill>
                  <a:schemeClr val="dk1"/>
                </a:solidFill>
                <a:latin typeface="Times New Roman"/>
                <a:ea typeface="Times New Roman"/>
                <a:cs typeface="Times New Roman"/>
                <a:sym typeface="Times New Roman"/>
              </a:rPr>
              <a:t>March 1</a:t>
            </a:r>
            <a:r>
              <a:rPr b="1" lang="en-US" sz="2200">
                <a:solidFill>
                  <a:schemeClr val="dk1"/>
                </a:solidFill>
                <a:latin typeface="Times New Roman"/>
                <a:ea typeface="Times New Roman"/>
                <a:cs typeface="Times New Roman"/>
                <a:sym typeface="Times New Roman"/>
              </a:rPr>
              <a:t>2</a:t>
            </a:r>
            <a:r>
              <a:rPr b="1" i="0" lang="en-US" sz="2200" u="none" cap="none" strike="noStrike">
                <a:solidFill>
                  <a:schemeClr val="dk1"/>
                </a:solidFill>
                <a:latin typeface="Times New Roman"/>
                <a:ea typeface="Times New Roman"/>
                <a:cs typeface="Times New Roman"/>
                <a:sym typeface="Times New Roman"/>
              </a:rPr>
              <a:t>, 202</a:t>
            </a:r>
            <a:r>
              <a:rPr b="1" lang="en-US" sz="2200">
                <a:solidFill>
                  <a:schemeClr val="dk1"/>
                </a:solidFill>
                <a:latin typeface="Times New Roman"/>
                <a:ea typeface="Times New Roman"/>
                <a:cs typeface="Times New Roman"/>
                <a:sym typeface="Times New Roman"/>
              </a:rPr>
              <a:t>6</a:t>
            </a:r>
            <a:endParaRPr b="0" i="0" sz="2000" u="none" cap="none" strike="noStrike">
              <a:solidFill>
                <a:schemeClr val="dk1"/>
              </a:solidFill>
              <a:latin typeface="Corbel"/>
              <a:ea typeface="Corbel"/>
              <a:cs typeface="Corbel"/>
              <a:sym typeface="Corbel"/>
            </a:endParaRPr>
          </a:p>
          <a:p>
            <a:pPr indent="457200" lvl="0" marL="2286000" marR="0" rtl="0" algn="l">
              <a:lnSpc>
                <a:spcPct val="90000"/>
              </a:lnSpc>
              <a:spcBef>
                <a:spcPts val="500"/>
              </a:spcBef>
              <a:spcAft>
                <a:spcPts val="0"/>
              </a:spcAft>
              <a:buClr>
                <a:srgbClr val="000000"/>
              </a:buClr>
              <a:buSzPts val="2200"/>
              <a:buFont typeface="Arial"/>
              <a:buNone/>
            </a:pPr>
            <a:r>
              <a:rPr b="0" i="0" lang="en-US" sz="2200" u="none" cap="none" strike="noStrike">
                <a:solidFill>
                  <a:schemeClr val="dk1"/>
                </a:solidFill>
                <a:latin typeface="Times New Roman"/>
                <a:ea typeface="Times New Roman"/>
                <a:cs typeface="Times New Roman"/>
                <a:sym typeface="Times New Roman"/>
              </a:rPr>
              <a:t>Recommended Budget, School </a:t>
            </a:r>
            <a:endParaRPr b="0" i="0" sz="2200" u="none" cap="none" strike="noStrike">
              <a:solidFill>
                <a:schemeClr val="dk1"/>
              </a:solidFill>
              <a:latin typeface="Times New Roman"/>
              <a:ea typeface="Times New Roman"/>
              <a:cs typeface="Times New Roman"/>
              <a:sym typeface="Times New Roman"/>
            </a:endParaRPr>
          </a:p>
          <a:p>
            <a:pPr indent="457200" lvl="0" marL="2286000" marR="0" rtl="0" algn="l">
              <a:lnSpc>
                <a:spcPct val="90000"/>
              </a:lnSpc>
              <a:spcBef>
                <a:spcPts val="500"/>
              </a:spcBef>
              <a:spcAft>
                <a:spcPts val="0"/>
              </a:spcAft>
              <a:buClr>
                <a:srgbClr val="000000"/>
              </a:buClr>
              <a:buSzPts val="2200"/>
              <a:buFont typeface="Arial"/>
              <a:buNone/>
            </a:pPr>
            <a:r>
              <a:rPr b="0" i="0" lang="en-US" sz="2200" u="none" cap="none" strike="noStrike">
                <a:solidFill>
                  <a:schemeClr val="dk1"/>
                </a:solidFill>
                <a:latin typeface="Times New Roman"/>
                <a:ea typeface="Times New Roman"/>
                <a:cs typeface="Times New Roman"/>
                <a:sym typeface="Times New Roman"/>
              </a:rPr>
              <a:t>Committee Vote</a:t>
            </a:r>
            <a:endParaRPr b="0" i="0" sz="2200" u="none" cap="none" strike="noStrike">
              <a:solidFill>
                <a:schemeClr val="dk1"/>
              </a:solidFill>
              <a:latin typeface="Times New Roman"/>
              <a:ea typeface="Times New Roman"/>
              <a:cs typeface="Times New Roman"/>
              <a:sym typeface="Times New Roman"/>
            </a:endParaRPr>
          </a:p>
          <a:p>
            <a:pPr indent="457200" lvl="0" marL="2286000" marR="0" rtl="0" algn="l">
              <a:lnSpc>
                <a:spcPct val="90000"/>
              </a:lnSpc>
              <a:spcBef>
                <a:spcPts val="500"/>
              </a:spcBef>
              <a:spcAft>
                <a:spcPts val="0"/>
              </a:spcAft>
              <a:buClr>
                <a:srgbClr val="000000"/>
              </a:buClr>
              <a:buSzPts val="2200"/>
              <a:buFont typeface="Arial"/>
              <a:buNone/>
            </a:pPr>
            <a:r>
              <a:t/>
            </a:r>
            <a:endParaRPr sz="2200">
              <a:solidFill>
                <a:schemeClr val="dk1"/>
              </a:solidFill>
              <a:latin typeface="Times New Roman"/>
              <a:ea typeface="Times New Roman"/>
              <a:cs typeface="Times New Roman"/>
              <a:sym typeface="Times New Roman"/>
            </a:endParaRPr>
          </a:p>
          <a:p>
            <a:pPr indent="457200" lvl="0" marL="2286000" marR="0" rtl="0" algn="l">
              <a:lnSpc>
                <a:spcPct val="90000"/>
              </a:lnSpc>
              <a:spcBef>
                <a:spcPts val="500"/>
              </a:spcBef>
              <a:spcAft>
                <a:spcPts val="0"/>
              </a:spcAft>
              <a:buClr>
                <a:srgbClr val="000000"/>
              </a:buClr>
              <a:buSzPts val="2200"/>
              <a:buFont typeface="Arial"/>
              <a:buNone/>
            </a:pPr>
            <a:r>
              <a:rPr b="1" i="0" lang="en-US" sz="2200" u="none" cap="none" strike="noStrike">
                <a:solidFill>
                  <a:schemeClr val="dk1"/>
                </a:solidFill>
                <a:latin typeface="Times New Roman"/>
                <a:ea typeface="Times New Roman"/>
                <a:cs typeface="Times New Roman"/>
                <a:sym typeface="Times New Roman"/>
              </a:rPr>
              <a:t>May 0</a:t>
            </a:r>
            <a:r>
              <a:rPr b="1" lang="en-US" sz="2200">
                <a:solidFill>
                  <a:schemeClr val="dk1"/>
                </a:solidFill>
                <a:latin typeface="Times New Roman"/>
                <a:ea typeface="Times New Roman"/>
                <a:cs typeface="Times New Roman"/>
                <a:sym typeface="Times New Roman"/>
              </a:rPr>
              <a:t>4</a:t>
            </a:r>
            <a:r>
              <a:rPr b="1" i="0" lang="en-US" sz="2200" u="none" cap="none" strike="noStrike">
                <a:solidFill>
                  <a:schemeClr val="dk1"/>
                </a:solidFill>
                <a:latin typeface="Times New Roman"/>
                <a:ea typeface="Times New Roman"/>
                <a:cs typeface="Times New Roman"/>
                <a:sym typeface="Times New Roman"/>
              </a:rPr>
              <a:t>, 202</a:t>
            </a:r>
            <a:r>
              <a:rPr b="1" lang="en-US" sz="2200">
                <a:solidFill>
                  <a:schemeClr val="dk1"/>
                </a:solidFill>
                <a:latin typeface="Times New Roman"/>
                <a:ea typeface="Times New Roman"/>
                <a:cs typeface="Times New Roman"/>
                <a:sym typeface="Times New Roman"/>
              </a:rPr>
              <a:t>6</a:t>
            </a:r>
            <a:endParaRPr b="0" i="0" sz="2000" u="none" cap="none" strike="noStrike">
              <a:solidFill>
                <a:schemeClr val="dk1"/>
              </a:solidFill>
              <a:latin typeface="Corbel"/>
              <a:ea typeface="Corbel"/>
              <a:cs typeface="Corbel"/>
              <a:sym typeface="Corbel"/>
            </a:endParaRPr>
          </a:p>
          <a:p>
            <a:pPr indent="298450" lvl="0" marL="2444750" marR="0" rtl="0" algn="l">
              <a:lnSpc>
                <a:spcPct val="90000"/>
              </a:lnSpc>
              <a:spcBef>
                <a:spcPts val="500"/>
              </a:spcBef>
              <a:spcAft>
                <a:spcPts val="0"/>
              </a:spcAft>
              <a:buClr>
                <a:srgbClr val="000000"/>
              </a:buClr>
              <a:buSzPts val="2200"/>
              <a:buFont typeface="Arial"/>
              <a:buNone/>
            </a:pPr>
            <a:r>
              <a:rPr b="0" i="0" lang="en-US" sz="2200" u="none" cap="none" strike="noStrike">
                <a:solidFill>
                  <a:schemeClr val="dk1"/>
                </a:solidFill>
                <a:latin typeface="Times New Roman"/>
                <a:ea typeface="Times New Roman"/>
                <a:cs typeface="Times New Roman"/>
                <a:sym typeface="Times New Roman"/>
              </a:rPr>
              <a:t>Town Meeting</a:t>
            </a:r>
            <a:endParaRPr b="0" i="0" sz="1400" u="none" cap="none" strike="noStrike">
              <a:solidFill>
                <a:srgbClr val="000000"/>
              </a:solidFill>
              <a:latin typeface="Arial"/>
              <a:ea typeface="Arial"/>
              <a:cs typeface="Arial"/>
              <a:sym typeface="Arial"/>
            </a:endParaRPr>
          </a:p>
        </p:txBody>
      </p:sp>
      <p:pic>
        <p:nvPicPr>
          <p:cNvPr id="312" name="Google Shape;312;g2d8dbb897cd_0_100"/>
          <p:cNvPicPr preferRelativeResize="0"/>
          <p:nvPr/>
        </p:nvPicPr>
        <p:blipFill rotWithShape="1">
          <a:blip r:embed="rId3">
            <a:alphaModFix/>
          </a:blip>
          <a:srcRect b="0" l="0" r="0" t="0"/>
          <a:stretch/>
        </p:blipFill>
        <p:spPr>
          <a:xfrm>
            <a:off x="547813" y="5448750"/>
            <a:ext cx="1397374" cy="1071300"/>
          </a:xfrm>
          <a:prstGeom prst="rect">
            <a:avLst/>
          </a:prstGeom>
          <a:noFill/>
          <a:ln>
            <a:noFill/>
          </a:ln>
        </p:spPr>
      </p:pic>
      <p:pic>
        <p:nvPicPr>
          <p:cNvPr id="313" name="Google Shape;313;g2d8dbb897cd_0_100" title="DECA State Conference Participants 2024.jpeg"/>
          <p:cNvPicPr preferRelativeResize="0"/>
          <p:nvPr/>
        </p:nvPicPr>
        <p:blipFill>
          <a:blip r:embed="rId4">
            <a:alphaModFix/>
          </a:blip>
          <a:stretch>
            <a:fillRect/>
          </a:stretch>
        </p:blipFill>
        <p:spPr>
          <a:xfrm>
            <a:off x="7827913" y="1"/>
            <a:ext cx="4368689" cy="3300983"/>
          </a:xfrm>
          <a:prstGeom prst="rect">
            <a:avLst/>
          </a:prstGeom>
          <a:noFill/>
          <a:ln>
            <a:noFill/>
          </a:ln>
        </p:spPr>
      </p:pic>
      <p:pic>
        <p:nvPicPr>
          <p:cNvPr id="314" name="Google Shape;314;g2d8dbb897cd_0_100" title="IMG_2682.JPEG"/>
          <p:cNvPicPr preferRelativeResize="0"/>
          <p:nvPr/>
        </p:nvPicPr>
        <p:blipFill>
          <a:blip r:embed="rId5">
            <a:alphaModFix/>
          </a:blip>
          <a:stretch>
            <a:fillRect/>
          </a:stretch>
        </p:blipFill>
        <p:spPr>
          <a:xfrm>
            <a:off x="7832525" y="3566152"/>
            <a:ext cx="4359465" cy="329184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8" name="Shape 318"/>
        <p:cNvGrpSpPr/>
        <p:nvPr/>
      </p:nvGrpSpPr>
      <p:grpSpPr>
        <a:xfrm>
          <a:off x="0" y="0"/>
          <a:ext cx="0" cy="0"/>
          <a:chOff x="0" y="0"/>
          <a:chExt cx="0" cy="0"/>
        </a:xfrm>
      </p:grpSpPr>
      <p:sp>
        <p:nvSpPr>
          <p:cNvPr id="319" name="Google Shape;319;g321ff8d9c6b_0_59"/>
          <p:cNvSpPr/>
          <p:nvPr/>
        </p:nvSpPr>
        <p:spPr>
          <a:xfrm>
            <a:off x="0" y="761999"/>
            <a:ext cx="9141600" cy="5334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g321ff8d9c6b_0_59"/>
          <p:cNvSpPr/>
          <p:nvPr/>
        </p:nvSpPr>
        <p:spPr>
          <a:xfrm>
            <a:off x="9270263" y="761999"/>
            <a:ext cx="2925300" cy="5334000"/>
          </a:xfrm>
          <a:prstGeom prst="rect">
            <a:avLst/>
          </a:prstGeom>
          <a:solidFill>
            <a:srgbClr val="C8C8C8">
              <a:alpha val="4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g321ff8d9c6b_0_5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22" name="Google Shape;322;g321ff8d9c6b_0_59"/>
          <p:cNvSpPr/>
          <p:nvPr/>
        </p:nvSpPr>
        <p:spPr>
          <a:xfrm>
            <a:off x="0" y="5734450"/>
            <a:ext cx="12192000" cy="112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g321ff8d9c6b_0_59"/>
          <p:cNvSpPr txBox="1"/>
          <p:nvPr>
            <p:ph type="title"/>
          </p:nvPr>
        </p:nvSpPr>
        <p:spPr>
          <a:xfrm>
            <a:off x="561775" y="5630323"/>
            <a:ext cx="11312400" cy="1054500"/>
          </a:xfrm>
          <a:prstGeom prst="rect">
            <a:avLst/>
          </a:prstGeom>
          <a:noFill/>
          <a:ln>
            <a:noFill/>
          </a:ln>
        </p:spPr>
        <p:txBody>
          <a:bodyPr anchorCtr="0" anchor="b" bIns="45700" lIns="91425" spcFirstLastPara="1" rIns="91425" wrap="square" tIns="45700">
            <a:noAutofit/>
          </a:bodyPr>
          <a:lstStyle/>
          <a:p>
            <a:pPr indent="0" lvl="0" marL="0" rtl="0" algn="l">
              <a:lnSpc>
                <a:spcPct val="120000"/>
              </a:lnSpc>
              <a:spcBef>
                <a:spcPts val="2400"/>
              </a:spcBef>
              <a:spcAft>
                <a:spcPts val="0"/>
              </a:spcAft>
              <a:buClr>
                <a:schemeClr val="dk1"/>
              </a:buClr>
              <a:buSzPts val="1100"/>
              <a:buFont typeface="Arial"/>
              <a:buNone/>
            </a:pPr>
            <a:r>
              <a:t/>
            </a:r>
            <a:endParaRPr sz="3700">
              <a:solidFill>
                <a:schemeClr val="lt1"/>
              </a:solidFill>
              <a:latin typeface="Times New Roman"/>
              <a:ea typeface="Times New Roman"/>
              <a:cs typeface="Times New Roman"/>
              <a:sym typeface="Times New Roman"/>
            </a:endParaRPr>
          </a:p>
          <a:p>
            <a:pPr indent="0" lvl="0" marL="0" rtl="0" algn="l">
              <a:lnSpc>
                <a:spcPct val="120000"/>
              </a:lnSpc>
              <a:spcBef>
                <a:spcPts val="2400"/>
              </a:spcBef>
              <a:spcAft>
                <a:spcPts val="0"/>
              </a:spcAft>
              <a:buClr>
                <a:schemeClr val="dk1"/>
              </a:buClr>
              <a:buSzPts val="1100"/>
              <a:buFont typeface="Arial"/>
              <a:buNone/>
            </a:pPr>
            <a:r>
              <a:t/>
            </a:r>
            <a:endParaRPr sz="3300">
              <a:solidFill>
                <a:schemeClr val="lt1"/>
              </a:solidFill>
              <a:latin typeface="Lustria"/>
              <a:ea typeface="Lustria"/>
              <a:cs typeface="Lustria"/>
              <a:sym typeface="Lustria"/>
            </a:endParaRPr>
          </a:p>
          <a:p>
            <a:pPr indent="0" lvl="0" marL="0" rtl="0" algn="l">
              <a:lnSpc>
                <a:spcPct val="90000"/>
              </a:lnSpc>
              <a:spcBef>
                <a:spcPts val="0"/>
              </a:spcBef>
              <a:spcAft>
                <a:spcPts val="0"/>
              </a:spcAft>
              <a:buClr>
                <a:schemeClr val="dk1"/>
              </a:buClr>
              <a:buSzPts val="1800"/>
              <a:buFont typeface="Arial"/>
              <a:buNone/>
            </a:pPr>
            <a:r>
              <a:rPr lang="en-US" sz="3600">
                <a:solidFill>
                  <a:schemeClr val="lt1"/>
                </a:solidFill>
              </a:rPr>
              <a:t>FY25 Budget Impacts</a:t>
            </a:r>
            <a:br>
              <a:rPr lang="en-US" sz="3600">
                <a:solidFill>
                  <a:schemeClr val="lt1"/>
                </a:solidFill>
              </a:rPr>
            </a:br>
            <a:endParaRPr sz="3600">
              <a:solidFill>
                <a:schemeClr val="lt1"/>
              </a:solidFill>
            </a:endParaRPr>
          </a:p>
          <a:p>
            <a:pPr indent="0" lvl="0" marL="0" rtl="0" algn="l">
              <a:lnSpc>
                <a:spcPct val="90000"/>
              </a:lnSpc>
              <a:spcBef>
                <a:spcPts val="0"/>
              </a:spcBef>
              <a:spcAft>
                <a:spcPts val="0"/>
              </a:spcAft>
              <a:buClr>
                <a:schemeClr val="dk1"/>
              </a:buClr>
              <a:buSzPts val="1800"/>
              <a:buFont typeface="Arial"/>
              <a:buNone/>
            </a:pPr>
            <a:r>
              <a:rPr lang="en-US" sz="3600">
                <a:solidFill>
                  <a:schemeClr val="lt1"/>
                </a:solidFill>
              </a:rPr>
              <a:t>FY25 Budget Impacts</a:t>
            </a:r>
            <a:br>
              <a:rPr lang="en-US" sz="3600">
                <a:solidFill>
                  <a:schemeClr val="lt1"/>
                </a:solidFill>
              </a:rPr>
            </a:br>
            <a:endParaRPr sz="3600">
              <a:solidFill>
                <a:schemeClr val="lt1"/>
              </a:solidFill>
            </a:endParaRPr>
          </a:p>
          <a:p>
            <a:pPr indent="0" lvl="0" marL="0" rtl="0" algn="ctr">
              <a:lnSpc>
                <a:spcPct val="120000"/>
              </a:lnSpc>
              <a:spcBef>
                <a:spcPts val="2400"/>
              </a:spcBef>
              <a:spcAft>
                <a:spcPts val="0"/>
              </a:spcAft>
              <a:buClr>
                <a:schemeClr val="dk1"/>
              </a:buClr>
              <a:buSzPts val="1100"/>
              <a:buFont typeface="Arial"/>
              <a:buNone/>
            </a:pPr>
            <a:r>
              <a:rPr lang="en-US" sz="5500">
                <a:solidFill>
                  <a:schemeClr val="lt1"/>
                </a:solidFill>
                <a:latin typeface="Times New Roman"/>
                <a:ea typeface="Times New Roman"/>
                <a:cs typeface="Times New Roman"/>
                <a:sym typeface="Times New Roman"/>
              </a:rPr>
              <a:t>Thank You! </a:t>
            </a:r>
            <a:endParaRPr sz="5500">
              <a:solidFill>
                <a:schemeClr val="lt1"/>
              </a:solidFill>
              <a:latin typeface="Times New Roman"/>
              <a:ea typeface="Times New Roman"/>
              <a:cs typeface="Times New Roman"/>
              <a:sym typeface="Times New Roman"/>
            </a:endParaRPr>
          </a:p>
        </p:txBody>
      </p:sp>
      <p:sp>
        <p:nvSpPr>
          <p:cNvPr id="324" name="Google Shape;324;g321ff8d9c6b_0_59"/>
          <p:cNvSpPr txBox="1"/>
          <p:nvPr/>
        </p:nvSpPr>
        <p:spPr>
          <a:xfrm>
            <a:off x="297675" y="116525"/>
            <a:ext cx="11103600" cy="5388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2300"/>
              <a:buFont typeface="Arial"/>
              <a:buNone/>
            </a:pPr>
            <a:r>
              <a:t/>
            </a:r>
            <a:endParaRPr b="0" i="0" sz="2300" u="none" cap="none" strike="noStrike">
              <a:solidFill>
                <a:schemeClr val="dk1"/>
              </a:solidFill>
              <a:latin typeface="Times New Roman"/>
              <a:ea typeface="Times New Roman"/>
              <a:cs typeface="Times New Roman"/>
              <a:sym typeface="Times New Roman"/>
            </a:endParaRPr>
          </a:p>
        </p:txBody>
      </p:sp>
      <p:pic>
        <p:nvPicPr>
          <p:cNvPr id="325" name="Google Shape;325;g321ff8d9c6b_0_59"/>
          <p:cNvPicPr preferRelativeResize="0"/>
          <p:nvPr/>
        </p:nvPicPr>
        <p:blipFill rotWithShape="1">
          <a:blip r:embed="rId3">
            <a:alphaModFix/>
          </a:blip>
          <a:srcRect b="0" l="0" r="0" t="0"/>
          <a:stretch/>
        </p:blipFill>
        <p:spPr>
          <a:xfrm>
            <a:off x="222733" y="5907582"/>
            <a:ext cx="1006321" cy="777239"/>
          </a:xfrm>
          <a:prstGeom prst="rect">
            <a:avLst/>
          </a:prstGeom>
          <a:noFill/>
          <a:ln>
            <a:noFill/>
          </a:ln>
        </p:spPr>
      </p:pic>
      <p:pic>
        <p:nvPicPr>
          <p:cNvPr id="326" name="Google Shape;326;g321ff8d9c6b_0_59" title="IMG_0876.jpeg"/>
          <p:cNvPicPr preferRelativeResize="0"/>
          <p:nvPr/>
        </p:nvPicPr>
        <p:blipFill>
          <a:blip r:embed="rId4">
            <a:alphaModFix/>
          </a:blip>
          <a:stretch>
            <a:fillRect/>
          </a:stretch>
        </p:blipFill>
        <p:spPr>
          <a:xfrm>
            <a:off x="0" y="-16075"/>
            <a:ext cx="4247201" cy="5750523"/>
          </a:xfrm>
          <a:prstGeom prst="rect">
            <a:avLst/>
          </a:prstGeom>
          <a:noFill/>
          <a:ln>
            <a:noFill/>
          </a:ln>
        </p:spPr>
      </p:pic>
      <p:pic>
        <p:nvPicPr>
          <p:cNvPr id="327" name="Google Shape;327;g321ff8d9c6b_0_59" title="IMG_0882.jpeg"/>
          <p:cNvPicPr preferRelativeResize="0"/>
          <p:nvPr/>
        </p:nvPicPr>
        <p:blipFill>
          <a:blip r:embed="rId5">
            <a:alphaModFix/>
          </a:blip>
          <a:stretch>
            <a:fillRect/>
          </a:stretch>
        </p:blipFill>
        <p:spPr>
          <a:xfrm>
            <a:off x="4664725" y="-16075"/>
            <a:ext cx="7527276" cy="575052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 name="Shape 110"/>
        <p:cNvGrpSpPr/>
        <p:nvPr/>
      </p:nvGrpSpPr>
      <p:grpSpPr>
        <a:xfrm>
          <a:off x="0" y="0"/>
          <a:ext cx="0" cy="0"/>
          <a:chOff x="0" y="0"/>
          <a:chExt cx="0" cy="0"/>
        </a:xfrm>
      </p:grpSpPr>
      <p:sp>
        <p:nvSpPr>
          <p:cNvPr id="111" name="Google Shape;111;g2d8b0f11630_0_22"/>
          <p:cNvSpPr/>
          <p:nvPr/>
        </p:nvSpPr>
        <p:spPr>
          <a:xfrm>
            <a:off x="0" y="761999"/>
            <a:ext cx="9141600" cy="5334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g2d8b0f11630_0_22"/>
          <p:cNvSpPr/>
          <p:nvPr/>
        </p:nvSpPr>
        <p:spPr>
          <a:xfrm>
            <a:off x="9270263" y="761999"/>
            <a:ext cx="2925300" cy="5334000"/>
          </a:xfrm>
          <a:prstGeom prst="rect">
            <a:avLst/>
          </a:prstGeom>
          <a:solidFill>
            <a:srgbClr val="C8C8C8">
              <a:alpha val="4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g2d8b0f11630_0_2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4" name="Google Shape;114;g2d8b0f11630_0_22"/>
          <p:cNvSpPr/>
          <p:nvPr/>
        </p:nvSpPr>
        <p:spPr>
          <a:xfrm>
            <a:off x="0" y="267525"/>
            <a:ext cx="2223000" cy="6590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5" name="Google Shape;115;g2d8b0f11630_0_22"/>
          <p:cNvPicPr preferRelativeResize="0"/>
          <p:nvPr/>
        </p:nvPicPr>
        <p:blipFill rotWithShape="1">
          <a:blip r:embed="rId3">
            <a:alphaModFix/>
          </a:blip>
          <a:srcRect b="0" l="0" r="0" t="0"/>
          <a:stretch/>
        </p:blipFill>
        <p:spPr>
          <a:xfrm>
            <a:off x="409846" y="5895206"/>
            <a:ext cx="995614" cy="758952"/>
          </a:xfrm>
          <a:prstGeom prst="rect">
            <a:avLst/>
          </a:prstGeom>
          <a:noFill/>
          <a:ln>
            <a:noFill/>
          </a:ln>
        </p:spPr>
      </p:pic>
      <p:sp>
        <p:nvSpPr>
          <p:cNvPr id="116" name="Google Shape;116;g2d8b0f11630_0_22"/>
          <p:cNvSpPr txBox="1"/>
          <p:nvPr/>
        </p:nvSpPr>
        <p:spPr>
          <a:xfrm>
            <a:off x="2351825" y="953100"/>
            <a:ext cx="3911700" cy="2401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200"/>
              </a:spcBef>
              <a:spcAft>
                <a:spcPts val="0"/>
              </a:spcAft>
              <a:buClr>
                <a:schemeClr val="dk1"/>
              </a:buClr>
              <a:buSzPts val="2000"/>
              <a:buFont typeface="Arial"/>
              <a:buNone/>
            </a:pPr>
            <a:r>
              <a:rPr lang="en-US" sz="1600">
                <a:solidFill>
                  <a:schemeClr val="dk1"/>
                </a:solidFill>
                <a:highlight>
                  <a:srgbClr val="FFFFFF"/>
                </a:highlight>
                <a:latin typeface="Times New Roman"/>
                <a:ea typeface="Times New Roman"/>
                <a:cs typeface="Times New Roman"/>
                <a:sym typeface="Times New Roman"/>
              </a:rPr>
              <a:t>Through holding high standards, the Georgetown Public School District is committed to providing a safe, welcoming, and inclusive environment that meets staff where they are professionally and students where they are academically and social-emotionally. Growth is supported by developing and building knowledge, skills, and competencies for resilient and productive community members.</a:t>
            </a:r>
            <a:endParaRPr sz="1600">
              <a:solidFill>
                <a:srgbClr val="595959"/>
              </a:solidFill>
              <a:latin typeface="Times New Roman"/>
              <a:ea typeface="Times New Roman"/>
              <a:cs typeface="Times New Roman"/>
              <a:sym typeface="Times New Roman"/>
            </a:endParaRPr>
          </a:p>
        </p:txBody>
      </p:sp>
      <p:sp>
        <p:nvSpPr>
          <p:cNvPr id="117" name="Google Shape;117;g2d8b0f11630_0_22"/>
          <p:cNvSpPr txBox="1"/>
          <p:nvPr>
            <p:ph type="title"/>
          </p:nvPr>
        </p:nvSpPr>
        <p:spPr>
          <a:xfrm>
            <a:off x="2716425" y="341150"/>
            <a:ext cx="2980800" cy="527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6556"/>
              <a:buFont typeface="Corbel"/>
              <a:buNone/>
            </a:pPr>
            <a:r>
              <a:rPr b="1" lang="en-US" sz="2600">
                <a:solidFill>
                  <a:schemeClr val="dk1"/>
                </a:solidFill>
                <a:latin typeface="Times New Roman"/>
                <a:ea typeface="Times New Roman"/>
                <a:cs typeface="Times New Roman"/>
                <a:sym typeface="Times New Roman"/>
              </a:rPr>
              <a:t>Mission Statement</a:t>
            </a:r>
            <a:r>
              <a:rPr b="1" lang="en-US" sz="3600">
                <a:solidFill>
                  <a:schemeClr val="dk1"/>
                </a:solidFill>
                <a:latin typeface="Times New Roman"/>
                <a:ea typeface="Times New Roman"/>
                <a:cs typeface="Times New Roman"/>
                <a:sym typeface="Times New Roman"/>
              </a:rPr>
              <a:t> </a:t>
            </a:r>
            <a:endParaRPr b="1" sz="3600">
              <a:solidFill>
                <a:schemeClr val="lt1"/>
              </a:solidFill>
              <a:latin typeface="Times New Roman"/>
              <a:ea typeface="Times New Roman"/>
              <a:cs typeface="Times New Roman"/>
              <a:sym typeface="Times New Roman"/>
            </a:endParaRPr>
          </a:p>
        </p:txBody>
      </p:sp>
      <p:sp>
        <p:nvSpPr>
          <p:cNvPr id="118" name="Google Shape;118;g2d8b0f11630_0_22"/>
          <p:cNvSpPr txBox="1"/>
          <p:nvPr/>
        </p:nvSpPr>
        <p:spPr>
          <a:xfrm>
            <a:off x="2351825" y="4090700"/>
            <a:ext cx="4323600" cy="21795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200"/>
              </a:spcBef>
              <a:spcAft>
                <a:spcPts val="0"/>
              </a:spcAft>
              <a:buClr>
                <a:schemeClr val="dk1"/>
              </a:buClr>
              <a:buSzPts val="2000"/>
              <a:buFont typeface="Arial"/>
              <a:buNone/>
            </a:pPr>
            <a:r>
              <a:rPr lang="en-US" sz="1600">
                <a:solidFill>
                  <a:schemeClr val="dk1"/>
                </a:solidFill>
                <a:highlight>
                  <a:srgbClr val="FFFFFF"/>
                </a:highlight>
                <a:latin typeface="Times New Roman"/>
                <a:ea typeface="Times New Roman"/>
                <a:cs typeface="Times New Roman"/>
                <a:sym typeface="Times New Roman"/>
              </a:rPr>
              <a:t>ALL Georgetown students are understood as individuals, valued, and empowered to reach their potential in a safe, nurturing environment. By engaging and partnering with the community and equipping all staff with the needed knowledge, skills, and resources, Georgetown Public Schools will provide a comprehensive network of support and experiences that prepare students for success beyond high school.</a:t>
            </a:r>
            <a:endParaRPr sz="1600">
              <a:solidFill>
                <a:srgbClr val="595959"/>
              </a:solidFill>
              <a:latin typeface="Times New Roman"/>
              <a:ea typeface="Times New Roman"/>
              <a:cs typeface="Times New Roman"/>
              <a:sym typeface="Times New Roman"/>
            </a:endParaRPr>
          </a:p>
        </p:txBody>
      </p:sp>
      <p:sp>
        <p:nvSpPr>
          <p:cNvPr id="119" name="Google Shape;119;g2d8b0f11630_0_22"/>
          <p:cNvSpPr txBox="1"/>
          <p:nvPr/>
        </p:nvSpPr>
        <p:spPr>
          <a:xfrm>
            <a:off x="2865225" y="3485900"/>
            <a:ext cx="2683200" cy="5448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Clr>
                <a:schemeClr val="lt1"/>
              </a:buClr>
              <a:buSzPts val="6556"/>
              <a:buFont typeface="Corbel"/>
              <a:buNone/>
            </a:pPr>
            <a:r>
              <a:rPr b="1" lang="en-US" sz="2600">
                <a:solidFill>
                  <a:schemeClr val="dk1"/>
                </a:solidFill>
                <a:latin typeface="Times New Roman"/>
                <a:ea typeface="Times New Roman"/>
                <a:cs typeface="Times New Roman"/>
                <a:sym typeface="Times New Roman"/>
              </a:rPr>
              <a:t>Vision</a:t>
            </a:r>
            <a:r>
              <a:rPr b="1" lang="en-US" sz="2600">
                <a:solidFill>
                  <a:schemeClr val="dk1"/>
                </a:solidFill>
                <a:latin typeface="Times New Roman"/>
                <a:ea typeface="Times New Roman"/>
                <a:cs typeface="Times New Roman"/>
                <a:sym typeface="Times New Roman"/>
              </a:rPr>
              <a:t> Statement</a:t>
            </a:r>
            <a:endParaRPr sz="1000">
              <a:solidFill>
                <a:srgbClr val="595959"/>
              </a:solidFill>
              <a:latin typeface="Corbel"/>
              <a:ea typeface="Corbel"/>
              <a:cs typeface="Corbel"/>
              <a:sym typeface="Corbel"/>
            </a:endParaRPr>
          </a:p>
        </p:txBody>
      </p:sp>
      <p:sp>
        <p:nvSpPr>
          <p:cNvPr id="120" name="Google Shape;120;g2d8b0f11630_0_22"/>
          <p:cNvSpPr txBox="1"/>
          <p:nvPr/>
        </p:nvSpPr>
        <p:spPr>
          <a:xfrm>
            <a:off x="7056200" y="953100"/>
            <a:ext cx="4323600" cy="1523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300">
                <a:solidFill>
                  <a:schemeClr val="dk1"/>
                </a:solidFill>
                <a:latin typeface="Times New Roman"/>
                <a:ea typeface="Times New Roman"/>
                <a:cs typeface="Times New Roman"/>
                <a:sym typeface="Times New Roman"/>
              </a:rPr>
              <a:t>Fortify Our Foundation </a:t>
            </a:r>
            <a:endParaRPr sz="23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US" sz="1600">
                <a:latin typeface="Times New Roman"/>
                <a:ea typeface="Times New Roman"/>
                <a:cs typeface="Times New Roman"/>
                <a:sym typeface="Times New Roman"/>
              </a:rPr>
              <a:t>Develop consistent reliable systems and structures to prioritize community engagement, </a:t>
            </a:r>
            <a:r>
              <a:rPr lang="en-US" sz="1600">
                <a:latin typeface="Times New Roman"/>
                <a:ea typeface="Times New Roman"/>
                <a:cs typeface="Times New Roman"/>
                <a:sym typeface="Times New Roman"/>
              </a:rPr>
              <a:t>communication</a:t>
            </a:r>
            <a:r>
              <a:rPr lang="en-US" sz="1600">
                <a:latin typeface="Times New Roman"/>
                <a:ea typeface="Times New Roman"/>
                <a:cs typeface="Times New Roman"/>
                <a:sym typeface="Times New Roman"/>
              </a:rPr>
              <a:t>, and resources to ensure equitable access for all students </a:t>
            </a:r>
            <a:endParaRPr sz="1600">
              <a:latin typeface="Times New Roman"/>
              <a:ea typeface="Times New Roman"/>
              <a:cs typeface="Times New Roman"/>
              <a:sym typeface="Times New Roman"/>
            </a:endParaRPr>
          </a:p>
        </p:txBody>
      </p:sp>
      <p:sp>
        <p:nvSpPr>
          <p:cNvPr id="121" name="Google Shape;121;g2d8b0f11630_0_22"/>
          <p:cNvSpPr txBox="1"/>
          <p:nvPr/>
        </p:nvSpPr>
        <p:spPr>
          <a:xfrm>
            <a:off x="7123075" y="2619050"/>
            <a:ext cx="4323600" cy="1277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300">
                <a:solidFill>
                  <a:schemeClr val="dk1"/>
                </a:solidFill>
                <a:latin typeface="Times New Roman"/>
                <a:ea typeface="Times New Roman"/>
                <a:cs typeface="Times New Roman"/>
                <a:sym typeface="Times New Roman"/>
              </a:rPr>
              <a:t>GPS Action Step</a:t>
            </a:r>
            <a:endParaRPr sz="23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US" sz="1600">
                <a:latin typeface="Times New Roman"/>
                <a:ea typeface="Times New Roman"/>
                <a:cs typeface="Times New Roman"/>
                <a:sym typeface="Times New Roman"/>
              </a:rPr>
              <a:t>Thoughtful appropriations of human, fiscal, and physical resources will be </a:t>
            </a:r>
            <a:r>
              <a:rPr lang="en-US" sz="1600">
                <a:latin typeface="Times New Roman"/>
                <a:ea typeface="Times New Roman"/>
                <a:cs typeface="Times New Roman"/>
                <a:sym typeface="Times New Roman"/>
              </a:rPr>
              <a:t>prioritized</a:t>
            </a:r>
            <a:r>
              <a:rPr lang="en-US" sz="1600">
                <a:latin typeface="Times New Roman"/>
                <a:ea typeface="Times New Roman"/>
                <a:cs typeface="Times New Roman"/>
                <a:sym typeface="Times New Roman"/>
              </a:rPr>
              <a:t> with an equity focus.  The needs all students will be </a:t>
            </a:r>
            <a:endParaRPr sz="1600">
              <a:latin typeface="Times New Roman"/>
              <a:ea typeface="Times New Roman"/>
              <a:cs typeface="Times New Roman"/>
              <a:sym typeface="Times New Roman"/>
            </a:endParaRPr>
          </a:p>
        </p:txBody>
      </p:sp>
      <p:sp>
        <p:nvSpPr>
          <p:cNvPr id="122" name="Google Shape;122;g2d8b0f11630_0_22"/>
          <p:cNvSpPr txBox="1"/>
          <p:nvPr/>
        </p:nvSpPr>
        <p:spPr>
          <a:xfrm>
            <a:off x="0" y="1187075"/>
            <a:ext cx="22230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600">
                <a:solidFill>
                  <a:schemeClr val="lt1"/>
                </a:solidFill>
                <a:latin typeface="Times New Roman"/>
                <a:ea typeface="Times New Roman"/>
                <a:cs typeface="Times New Roman"/>
                <a:sym typeface="Times New Roman"/>
              </a:rPr>
              <a:t>2025-2030</a:t>
            </a:r>
            <a:endParaRPr sz="36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rPr lang="en-US" sz="3600">
                <a:solidFill>
                  <a:schemeClr val="lt1"/>
                </a:solidFill>
                <a:latin typeface="Times New Roman"/>
                <a:ea typeface="Times New Roman"/>
                <a:cs typeface="Times New Roman"/>
                <a:sym typeface="Times New Roman"/>
              </a:rPr>
              <a:t>Strategic </a:t>
            </a:r>
            <a:endParaRPr sz="36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rPr lang="en-US" sz="3600">
                <a:solidFill>
                  <a:schemeClr val="lt1"/>
                </a:solidFill>
                <a:latin typeface="Times New Roman"/>
                <a:ea typeface="Times New Roman"/>
                <a:cs typeface="Times New Roman"/>
                <a:sym typeface="Times New Roman"/>
              </a:rPr>
              <a:t>Plan </a:t>
            </a:r>
            <a:endParaRPr sz="3600">
              <a:solidFill>
                <a:schemeClr val="lt1"/>
              </a:solidFill>
              <a:latin typeface="Times New Roman"/>
              <a:ea typeface="Times New Roman"/>
              <a:cs typeface="Times New Roman"/>
              <a:sym typeface="Times New Roman"/>
            </a:endParaRPr>
          </a:p>
        </p:txBody>
      </p:sp>
      <p:sp>
        <p:nvSpPr>
          <p:cNvPr id="123" name="Google Shape;123;g2d8b0f11630_0_22"/>
          <p:cNvSpPr txBox="1"/>
          <p:nvPr/>
        </p:nvSpPr>
        <p:spPr>
          <a:xfrm>
            <a:off x="7056200" y="297050"/>
            <a:ext cx="3793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800">
                <a:solidFill>
                  <a:schemeClr val="dk1"/>
                </a:solidFill>
                <a:latin typeface="Times New Roman"/>
                <a:ea typeface="Times New Roman"/>
                <a:cs typeface="Times New Roman"/>
                <a:sym typeface="Times New Roman"/>
              </a:rPr>
              <a:t>Strategic Priority: </a:t>
            </a:r>
            <a:endParaRPr b="1" sz="2800">
              <a:solidFill>
                <a:schemeClr val="dk1"/>
              </a:solidFill>
              <a:latin typeface="Times New Roman"/>
              <a:ea typeface="Times New Roman"/>
              <a:cs typeface="Times New Roman"/>
              <a:sym typeface="Times New Roman"/>
            </a:endParaRPr>
          </a:p>
        </p:txBody>
      </p:sp>
      <p:pic>
        <p:nvPicPr>
          <p:cNvPr id="124" name="Google Shape;124;g2d8b0f11630_0_22" title="IMG_3090.JPEG"/>
          <p:cNvPicPr preferRelativeResize="0"/>
          <p:nvPr/>
        </p:nvPicPr>
        <p:blipFill>
          <a:blip r:embed="rId4">
            <a:alphaModFix/>
          </a:blip>
          <a:stretch>
            <a:fillRect/>
          </a:stretch>
        </p:blipFill>
        <p:spPr>
          <a:xfrm>
            <a:off x="8468600" y="4114800"/>
            <a:ext cx="3726966" cy="2743200"/>
          </a:xfrm>
          <a:prstGeom prst="rect">
            <a:avLst/>
          </a:prstGeom>
          <a:noFill/>
          <a:ln>
            <a:noFill/>
          </a:ln>
        </p:spPr>
      </p:pic>
      <p:sp>
        <p:nvSpPr>
          <p:cNvPr id="125" name="Google Shape;125;g2d8b0f11630_0_22"/>
          <p:cNvSpPr txBox="1"/>
          <p:nvPr/>
        </p:nvSpPr>
        <p:spPr>
          <a:xfrm>
            <a:off x="7123075" y="3728800"/>
            <a:ext cx="1290000" cy="246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1600">
                <a:latin typeface="Times New Roman"/>
                <a:ea typeface="Times New Roman"/>
                <a:cs typeface="Times New Roman"/>
                <a:sym typeface="Times New Roman"/>
              </a:rPr>
              <a:t>paramount and future planning will build upon the assets and strengths of the school department </a:t>
            </a:r>
            <a:endParaRPr sz="1600">
              <a:latin typeface="Times New Roman"/>
              <a:ea typeface="Times New Roman"/>
              <a:cs typeface="Times New Roman"/>
              <a:sym typeface="Times New Roman"/>
            </a:endParaRPr>
          </a:p>
          <a:p>
            <a:pPr indent="0" lvl="0" marL="0" rtl="0" algn="l">
              <a:spcBef>
                <a:spcPts val="0"/>
              </a:spcBef>
              <a:spcAft>
                <a:spcPts val="0"/>
              </a:spcAft>
              <a:buNone/>
            </a:pPr>
            <a:r>
              <a:t/>
            </a:r>
            <a:endParaRPr sz="2000">
              <a:solidFill>
                <a:srgbClr val="595959"/>
              </a:solidFill>
              <a:latin typeface="Corbel"/>
              <a:ea typeface="Corbel"/>
              <a:cs typeface="Corbel"/>
              <a:sym typeface="Corbe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g2d8b0f11630_0_64" title="IMG_0948.jpg"/>
          <p:cNvPicPr preferRelativeResize="0"/>
          <p:nvPr/>
        </p:nvPicPr>
        <p:blipFill>
          <a:blip r:embed="rId3">
            <a:alphaModFix/>
          </a:blip>
          <a:stretch>
            <a:fillRect/>
          </a:stretch>
        </p:blipFill>
        <p:spPr>
          <a:xfrm>
            <a:off x="3491968" y="789548"/>
            <a:ext cx="3166264" cy="2386583"/>
          </a:xfrm>
          <a:prstGeom prst="rect">
            <a:avLst/>
          </a:prstGeom>
          <a:noFill/>
          <a:ln>
            <a:noFill/>
          </a:ln>
        </p:spPr>
      </p:pic>
      <p:pic>
        <p:nvPicPr>
          <p:cNvPr id="132" name="Google Shape;132;g2d8b0f11630_0_64"/>
          <p:cNvPicPr preferRelativeResize="0"/>
          <p:nvPr/>
        </p:nvPicPr>
        <p:blipFill rotWithShape="1">
          <a:blip r:embed="rId4">
            <a:alphaModFix/>
          </a:blip>
          <a:srcRect b="0" l="0" r="0" t="0"/>
          <a:stretch/>
        </p:blipFill>
        <p:spPr>
          <a:xfrm>
            <a:off x="11154108" y="233269"/>
            <a:ext cx="657664" cy="502920"/>
          </a:xfrm>
          <a:prstGeom prst="rect">
            <a:avLst/>
          </a:prstGeom>
          <a:noFill/>
          <a:ln>
            <a:noFill/>
          </a:ln>
        </p:spPr>
      </p:pic>
      <p:sp>
        <p:nvSpPr>
          <p:cNvPr id="133" name="Google Shape;133;g2d8b0f11630_0_64"/>
          <p:cNvSpPr/>
          <p:nvPr/>
        </p:nvSpPr>
        <p:spPr>
          <a:xfrm>
            <a:off x="242250" y="152485"/>
            <a:ext cx="11707500" cy="664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5310"/>
              <a:buFont typeface="Corbel"/>
              <a:buNone/>
            </a:pPr>
            <a:r>
              <a:rPr b="1" lang="en-US" sz="3600">
                <a:solidFill>
                  <a:schemeClr val="lt1"/>
                </a:solidFill>
                <a:latin typeface="Times New Roman"/>
                <a:ea typeface="Times New Roman"/>
                <a:cs typeface="Times New Roman"/>
                <a:sym typeface="Times New Roman"/>
              </a:rPr>
              <a:t>FY26</a:t>
            </a:r>
            <a:r>
              <a:rPr b="1" i="0" lang="en-US" sz="3600" u="none" cap="none" strike="noStrike">
                <a:solidFill>
                  <a:schemeClr val="lt1"/>
                </a:solidFill>
                <a:latin typeface="Times New Roman"/>
                <a:ea typeface="Times New Roman"/>
                <a:cs typeface="Times New Roman"/>
                <a:sym typeface="Times New Roman"/>
              </a:rPr>
              <a:t> </a:t>
            </a:r>
            <a:r>
              <a:rPr i="0" lang="en-US" sz="3600" u="none" cap="none" strike="noStrike">
                <a:solidFill>
                  <a:schemeClr val="lt1"/>
                </a:solidFill>
                <a:latin typeface="Times New Roman"/>
                <a:ea typeface="Times New Roman"/>
                <a:cs typeface="Times New Roman"/>
                <a:sym typeface="Times New Roman"/>
                <a:extLst>
                  <a:ext uri="http://customooxmlschemas.google.com/">
                    <go:slidesCustomData xmlns:go="http://customooxmlschemas.google.com/" textRoundtripDataId="0"/>
                  </a:ext>
                </a:extLst>
              </a:rPr>
              <a:t>Impacts</a:t>
            </a:r>
            <a:r>
              <a:rPr i="0" lang="en-US" sz="1700" u="none" cap="none" strike="noStrike">
                <a:solidFill>
                  <a:schemeClr val="lt1"/>
                </a:solidFill>
                <a:latin typeface="Times New Roman"/>
                <a:ea typeface="Times New Roman"/>
                <a:cs typeface="Times New Roman"/>
                <a:sym typeface="Times New Roman"/>
                <a:extLst>
                  <a:ext uri="http://customooxmlschemas.google.com/">
                    <go:slidesCustomData xmlns:go="http://customooxmlschemas.google.com/" textRoundtripDataId="1"/>
                  </a:ext>
                </a:extLst>
              </a:rPr>
              <a:t> </a:t>
            </a:r>
            <a:endParaRPr i="0" sz="1700" u="none" cap="none" strike="noStrike">
              <a:solidFill>
                <a:schemeClr val="lt1"/>
              </a:solidFill>
              <a:latin typeface="Times New Roman"/>
              <a:ea typeface="Times New Roman"/>
              <a:cs typeface="Times New Roman"/>
              <a:sym typeface="Times New Roman"/>
            </a:endParaRPr>
          </a:p>
        </p:txBody>
      </p:sp>
      <p:sp>
        <p:nvSpPr>
          <p:cNvPr id="134" name="Google Shape;134;g2d8b0f11630_0_64"/>
          <p:cNvSpPr txBox="1"/>
          <p:nvPr/>
        </p:nvSpPr>
        <p:spPr>
          <a:xfrm>
            <a:off x="6658225" y="816975"/>
            <a:ext cx="5533800" cy="60108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200"/>
              </a:spcBef>
              <a:spcAft>
                <a:spcPts val="0"/>
              </a:spcAft>
              <a:buNone/>
            </a:pPr>
            <a:r>
              <a:rPr b="1" lang="en-US" sz="2000">
                <a:solidFill>
                  <a:schemeClr val="dk1"/>
                </a:solidFill>
                <a:latin typeface="Times New Roman"/>
                <a:ea typeface="Times New Roman"/>
                <a:cs typeface="Times New Roman"/>
                <a:sym typeface="Times New Roman"/>
              </a:rPr>
              <a:t>Operations</a:t>
            </a:r>
            <a:endParaRPr b="1" sz="2000">
              <a:solidFill>
                <a:srgbClr val="595959"/>
              </a:solidFill>
              <a:latin typeface="Corbel"/>
              <a:ea typeface="Corbel"/>
              <a:cs typeface="Corbel"/>
              <a:sym typeface="Corbel"/>
            </a:endParaRPr>
          </a:p>
          <a:p>
            <a:pPr indent="-209550" lvl="0" marL="342900" rtl="0" algn="l">
              <a:lnSpc>
                <a:spcPct val="90000"/>
              </a:lnSpc>
              <a:spcBef>
                <a:spcPts val="1200"/>
              </a:spcBef>
              <a:spcAft>
                <a:spcPts val="0"/>
              </a:spcAft>
              <a:buClr>
                <a:schemeClr val="dk1"/>
              </a:buClr>
              <a:buSzPts val="1500"/>
              <a:buFont typeface="Noto Sans Symbols"/>
              <a:buChar char="●"/>
            </a:pPr>
            <a:r>
              <a:rPr lang="en-US" sz="1500">
                <a:solidFill>
                  <a:schemeClr val="dk1"/>
                </a:solidFill>
                <a:latin typeface="Times New Roman"/>
                <a:ea typeface="Times New Roman"/>
                <a:cs typeface="Times New Roman"/>
                <a:sym typeface="Times New Roman"/>
              </a:rPr>
              <a:t>Installation of additional security cameras in blind spots areas</a:t>
            </a:r>
            <a:endParaRPr sz="1500">
              <a:solidFill>
                <a:schemeClr val="dk1"/>
              </a:solidFill>
              <a:latin typeface="Corbel"/>
              <a:ea typeface="Corbel"/>
              <a:cs typeface="Corbel"/>
              <a:sym typeface="Corbel"/>
            </a:endParaRPr>
          </a:p>
          <a:p>
            <a:pPr indent="-209550" lvl="0" marL="342900" rtl="0" algn="l">
              <a:lnSpc>
                <a:spcPct val="90000"/>
              </a:lnSpc>
              <a:spcBef>
                <a:spcPts val="1200"/>
              </a:spcBef>
              <a:spcAft>
                <a:spcPts val="0"/>
              </a:spcAft>
              <a:buClr>
                <a:schemeClr val="dk1"/>
              </a:buClr>
              <a:buSzPts val="1500"/>
              <a:buFont typeface="Noto Sans Symbols"/>
              <a:buChar char="●"/>
            </a:pPr>
            <a:r>
              <a:rPr lang="en-US" sz="1500">
                <a:solidFill>
                  <a:schemeClr val="dk1"/>
                </a:solidFill>
                <a:latin typeface="Times New Roman"/>
                <a:ea typeface="Times New Roman"/>
                <a:cs typeface="Times New Roman"/>
                <a:sym typeface="Times New Roman"/>
              </a:rPr>
              <a:t>Update School Security access system</a:t>
            </a:r>
            <a:endParaRPr sz="1500">
              <a:solidFill>
                <a:schemeClr val="dk1"/>
              </a:solidFill>
              <a:latin typeface="Corbel"/>
              <a:ea typeface="Corbel"/>
              <a:cs typeface="Corbel"/>
              <a:sym typeface="Corbel"/>
            </a:endParaRPr>
          </a:p>
          <a:p>
            <a:pPr indent="-209550" lvl="0" marL="342900" rtl="0" algn="l">
              <a:lnSpc>
                <a:spcPct val="90000"/>
              </a:lnSpc>
              <a:spcBef>
                <a:spcPts val="1200"/>
              </a:spcBef>
              <a:spcAft>
                <a:spcPts val="0"/>
              </a:spcAft>
              <a:buClr>
                <a:schemeClr val="dk1"/>
              </a:buClr>
              <a:buSzPts val="1500"/>
              <a:buFont typeface="Noto Sans Symbols"/>
              <a:buChar char="●"/>
            </a:pPr>
            <a:r>
              <a:rPr lang="en-US" sz="1500">
                <a:solidFill>
                  <a:schemeClr val="dk1"/>
                </a:solidFill>
                <a:latin typeface="Times New Roman"/>
                <a:ea typeface="Times New Roman"/>
                <a:cs typeface="Times New Roman"/>
                <a:sym typeface="Times New Roman"/>
              </a:rPr>
              <a:t>Install first responders radio and cell phone repeaters at PBES</a:t>
            </a:r>
            <a:endParaRPr sz="1500">
              <a:solidFill>
                <a:schemeClr val="dk1"/>
              </a:solidFill>
              <a:latin typeface="Corbel"/>
              <a:ea typeface="Corbel"/>
              <a:cs typeface="Corbel"/>
              <a:sym typeface="Corbel"/>
            </a:endParaRPr>
          </a:p>
          <a:p>
            <a:pPr indent="-209550" lvl="0" marL="342900" rtl="0" algn="l">
              <a:lnSpc>
                <a:spcPct val="90000"/>
              </a:lnSpc>
              <a:spcBef>
                <a:spcPts val="1200"/>
              </a:spcBef>
              <a:spcAft>
                <a:spcPts val="0"/>
              </a:spcAft>
              <a:buClr>
                <a:schemeClr val="dk1"/>
              </a:buClr>
              <a:buSzPts val="1500"/>
              <a:buFont typeface="Noto Sans Symbols"/>
              <a:buChar char="●"/>
            </a:pPr>
            <a:r>
              <a:rPr lang="en-US" sz="1500">
                <a:solidFill>
                  <a:schemeClr val="dk1"/>
                </a:solidFill>
                <a:latin typeface="Times New Roman"/>
                <a:ea typeface="Times New Roman"/>
                <a:cs typeface="Times New Roman"/>
                <a:sym typeface="Times New Roman"/>
              </a:rPr>
              <a:t>Purchase building based 2-way radios </a:t>
            </a:r>
            <a:endParaRPr sz="1500">
              <a:solidFill>
                <a:schemeClr val="dk1"/>
              </a:solidFill>
              <a:latin typeface="Corbel"/>
              <a:ea typeface="Corbel"/>
              <a:cs typeface="Corbel"/>
              <a:sym typeface="Corbel"/>
            </a:endParaRPr>
          </a:p>
          <a:p>
            <a:pPr indent="-209550" lvl="0" marL="342900" rtl="0" algn="l">
              <a:lnSpc>
                <a:spcPct val="90000"/>
              </a:lnSpc>
              <a:spcBef>
                <a:spcPts val="1200"/>
              </a:spcBef>
              <a:spcAft>
                <a:spcPts val="0"/>
              </a:spcAft>
              <a:buClr>
                <a:schemeClr val="dk1"/>
              </a:buClr>
              <a:buSzPts val="1500"/>
              <a:buFont typeface="Noto Sans Symbols"/>
              <a:buChar char="●"/>
            </a:pPr>
            <a:r>
              <a:rPr lang="en-US" sz="1500">
                <a:solidFill>
                  <a:schemeClr val="dk1"/>
                </a:solidFill>
                <a:latin typeface="Times New Roman"/>
                <a:ea typeface="Times New Roman"/>
                <a:cs typeface="Times New Roman"/>
                <a:sym typeface="Times New Roman"/>
              </a:rPr>
              <a:t>Begin a replacement program for aging floor scrubbers &amp; bathroom cleaning machines</a:t>
            </a:r>
            <a:endParaRPr sz="1500">
              <a:solidFill>
                <a:schemeClr val="dk1"/>
              </a:solidFill>
              <a:latin typeface="Times New Roman"/>
              <a:ea typeface="Times New Roman"/>
              <a:cs typeface="Times New Roman"/>
              <a:sym typeface="Times New Roman"/>
            </a:endParaRPr>
          </a:p>
          <a:p>
            <a:pPr indent="-209550" lvl="0" marL="342900" rtl="0" algn="l">
              <a:lnSpc>
                <a:spcPct val="90000"/>
              </a:lnSpc>
              <a:spcBef>
                <a:spcPts val="1200"/>
              </a:spcBef>
              <a:spcAft>
                <a:spcPts val="0"/>
              </a:spcAft>
              <a:buClr>
                <a:schemeClr val="dk1"/>
              </a:buClr>
              <a:buSzPts val="1500"/>
              <a:buFont typeface="Times New Roman"/>
              <a:buChar char="●"/>
            </a:pPr>
            <a:r>
              <a:rPr lang="en-US" sz="1500">
                <a:solidFill>
                  <a:schemeClr val="dk1"/>
                </a:solidFill>
                <a:latin typeface="Times New Roman"/>
                <a:ea typeface="Times New Roman"/>
                <a:cs typeface="Times New Roman"/>
                <a:sym typeface="Times New Roman"/>
              </a:rPr>
              <a:t>In-district special education transportation </a:t>
            </a:r>
            <a:endParaRPr b="1" sz="1500">
              <a:solidFill>
                <a:schemeClr val="dk1"/>
              </a:solidFill>
              <a:latin typeface="Times New Roman"/>
              <a:ea typeface="Times New Roman"/>
              <a:cs typeface="Times New Roman"/>
              <a:sym typeface="Times New Roman"/>
            </a:endParaRPr>
          </a:p>
          <a:p>
            <a:pPr indent="0" lvl="0" marL="0" rtl="0" algn="l">
              <a:lnSpc>
                <a:spcPct val="90000"/>
              </a:lnSpc>
              <a:spcBef>
                <a:spcPts val="1200"/>
              </a:spcBef>
              <a:spcAft>
                <a:spcPts val="0"/>
              </a:spcAft>
              <a:buNone/>
            </a:pPr>
            <a:r>
              <a:t/>
            </a:r>
            <a:endParaRPr b="1" sz="1500">
              <a:solidFill>
                <a:schemeClr val="dk1"/>
              </a:solidFill>
              <a:latin typeface="Times New Roman"/>
              <a:ea typeface="Times New Roman"/>
              <a:cs typeface="Times New Roman"/>
              <a:sym typeface="Times New Roman"/>
            </a:endParaRPr>
          </a:p>
          <a:p>
            <a:pPr indent="0" lvl="0" marL="0" rtl="0" algn="l">
              <a:lnSpc>
                <a:spcPct val="90000"/>
              </a:lnSpc>
              <a:spcBef>
                <a:spcPts val="1200"/>
              </a:spcBef>
              <a:spcAft>
                <a:spcPts val="0"/>
              </a:spcAft>
              <a:buNone/>
            </a:pPr>
            <a:r>
              <a:rPr b="1" lang="en-US" sz="2000">
                <a:solidFill>
                  <a:schemeClr val="dk1"/>
                </a:solidFill>
                <a:latin typeface="Times New Roman"/>
                <a:ea typeface="Times New Roman"/>
                <a:cs typeface="Times New Roman"/>
                <a:sym typeface="Times New Roman"/>
              </a:rPr>
              <a:t>Technology</a:t>
            </a:r>
            <a:endParaRPr b="1" sz="2000">
              <a:solidFill>
                <a:schemeClr val="dk1"/>
              </a:solidFill>
              <a:latin typeface="Times New Roman"/>
              <a:ea typeface="Times New Roman"/>
              <a:cs typeface="Times New Roman"/>
              <a:sym typeface="Times New Roman"/>
            </a:endParaRPr>
          </a:p>
          <a:p>
            <a:pPr indent="-209550" lvl="0" marL="342900" rtl="0" algn="l">
              <a:lnSpc>
                <a:spcPct val="90000"/>
              </a:lnSpc>
              <a:spcBef>
                <a:spcPts val="1200"/>
              </a:spcBef>
              <a:spcAft>
                <a:spcPts val="0"/>
              </a:spcAft>
              <a:buClr>
                <a:schemeClr val="dk1"/>
              </a:buClr>
              <a:buSzPts val="1500"/>
              <a:buFont typeface="Noto Sans Symbols"/>
              <a:buChar char="●"/>
            </a:pPr>
            <a:r>
              <a:rPr lang="en-US" sz="1500">
                <a:solidFill>
                  <a:schemeClr val="dk1"/>
                </a:solidFill>
                <a:latin typeface="Times New Roman"/>
                <a:ea typeface="Times New Roman"/>
                <a:cs typeface="Times New Roman"/>
                <a:sym typeface="Times New Roman"/>
              </a:rPr>
              <a:t>Purchase classroom Touchviews across the district </a:t>
            </a:r>
            <a:endParaRPr sz="1500">
              <a:solidFill>
                <a:schemeClr val="dk1"/>
              </a:solidFill>
              <a:latin typeface="Times New Roman"/>
              <a:ea typeface="Times New Roman"/>
              <a:cs typeface="Times New Roman"/>
              <a:sym typeface="Times New Roman"/>
            </a:endParaRPr>
          </a:p>
          <a:p>
            <a:pPr indent="-209550" lvl="0" marL="342900" rtl="0" algn="l">
              <a:lnSpc>
                <a:spcPct val="90000"/>
              </a:lnSpc>
              <a:spcBef>
                <a:spcPts val="1200"/>
              </a:spcBef>
              <a:spcAft>
                <a:spcPts val="0"/>
              </a:spcAft>
              <a:buClr>
                <a:schemeClr val="dk1"/>
              </a:buClr>
              <a:buSzPts val="1500"/>
              <a:buFont typeface="Times New Roman"/>
              <a:buChar char="●"/>
            </a:pPr>
            <a:r>
              <a:rPr lang="en-US" sz="1500">
                <a:solidFill>
                  <a:schemeClr val="dk1"/>
                </a:solidFill>
                <a:latin typeface="Times New Roman"/>
                <a:ea typeface="Times New Roman"/>
                <a:cs typeface="Times New Roman"/>
                <a:sym typeface="Times New Roman"/>
              </a:rPr>
              <a:t>Tech Dept. staffing structure impacts help desk response time </a:t>
            </a:r>
            <a:endParaRPr sz="1500">
              <a:solidFill>
                <a:schemeClr val="dk1"/>
              </a:solidFill>
              <a:latin typeface="Times New Roman"/>
              <a:ea typeface="Times New Roman"/>
              <a:cs typeface="Times New Roman"/>
              <a:sym typeface="Times New Roman"/>
            </a:endParaRPr>
          </a:p>
          <a:p>
            <a:pPr indent="-209550" lvl="0" marL="342900" rtl="0" algn="l">
              <a:lnSpc>
                <a:spcPct val="90000"/>
              </a:lnSpc>
              <a:spcBef>
                <a:spcPts val="1200"/>
              </a:spcBef>
              <a:spcAft>
                <a:spcPts val="0"/>
              </a:spcAft>
              <a:buClr>
                <a:schemeClr val="dk1"/>
              </a:buClr>
              <a:buSzPts val="1500"/>
              <a:buFont typeface="Noto Sans Symbols"/>
              <a:buChar char="●"/>
            </a:pPr>
            <a:r>
              <a:rPr lang="en-US" sz="1500">
                <a:solidFill>
                  <a:schemeClr val="dk1"/>
                </a:solidFill>
                <a:latin typeface="Times New Roman"/>
                <a:ea typeface="Times New Roman"/>
                <a:cs typeface="Times New Roman"/>
                <a:sym typeface="Times New Roman"/>
              </a:rPr>
              <a:t>Begin a replacement program for obsolete staff laptops</a:t>
            </a:r>
            <a:endParaRPr sz="1500">
              <a:solidFill>
                <a:schemeClr val="dk1"/>
              </a:solidFill>
              <a:latin typeface="Times New Roman"/>
              <a:ea typeface="Times New Roman"/>
              <a:cs typeface="Times New Roman"/>
              <a:sym typeface="Times New Roman"/>
            </a:endParaRPr>
          </a:p>
          <a:p>
            <a:pPr indent="-209550" lvl="0" marL="342900" rtl="0" algn="l">
              <a:lnSpc>
                <a:spcPct val="90000"/>
              </a:lnSpc>
              <a:spcBef>
                <a:spcPts val="1200"/>
              </a:spcBef>
              <a:spcAft>
                <a:spcPts val="0"/>
              </a:spcAft>
              <a:buClr>
                <a:schemeClr val="dk1"/>
              </a:buClr>
              <a:buSzPts val="1500"/>
              <a:buFont typeface="Times New Roman"/>
              <a:buChar char="●"/>
            </a:pPr>
            <a:r>
              <a:rPr lang="en-US" sz="1500">
                <a:solidFill>
                  <a:schemeClr val="dk1"/>
                </a:solidFill>
                <a:latin typeface="Times New Roman"/>
                <a:ea typeface="Times New Roman"/>
                <a:cs typeface="Times New Roman"/>
                <a:sym typeface="Times New Roman"/>
              </a:rPr>
              <a:t>Improve building connectivity </a:t>
            </a:r>
            <a:endParaRPr sz="1500">
              <a:solidFill>
                <a:schemeClr val="dk1"/>
              </a:solidFill>
              <a:latin typeface="Times New Roman"/>
              <a:ea typeface="Times New Roman"/>
              <a:cs typeface="Times New Roman"/>
              <a:sym typeface="Times New Roman"/>
            </a:endParaRPr>
          </a:p>
          <a:p>
            <a:pPr indent="-209550" lvl="0" marL="342900" rtl="0" algn="l">
              <a:lnSpc>
                <a:spcPct val="90000"/>
              </a:lnSpc>
              <a:spcBef>
                <a:spcPts val="1200"/>
              </a:spcBef>
              <a:spcAft>
                <a:spcPts val="0"/>
              </a:spcAft>
              <a:buClr>
                <a:schemeClr val="dk1"/>
              </a:buClr>
              <a:buSzPts val="1500"/>
              <a:buFont typeface="Noto Sans Symbols"/>
              <a:buChar char="●"/>
            </a:pPr>
            <a:r>
              <a:rPr lang="en-US" sz="1500">
                <a:solidFill>
                  <a:schemeClr val="dk1"/>
                </a:solidFill>
                <a:latin typeface="Times New Roman"/>
                <a:ea typeface="Times New Roman"/>
                <a:cs typeface="Times New Roman"/>
                <a:sym typeface="Times New Roman"/>
              </a:rPr>
              <a:t>Purchase Chromebooks for support staff to support student instruction</a:t>
            </a:r>
            <a:endParaRPr sz="1500">
              <a:solidFill>
                <a:schemeClr val="dk1"/>
              </a:solidFill>
              <a:latin typeface="Corbel"/>
              <a:ea typeface="Corbel"/>
              <a:cs typeface="Corbel"/>
              <a:sym typeface="Corbel"/>
            </a:endParaRPr>
          </a:p>
          <a:p>
            <a:pPr indent="-209550" lvl="0" marL="342900" rtl="0" algn="l">
              <a:lnSpc>
                <a:spcPct val="90000"/>
              </a:lnSpc>
              <a:spcBef>
                <a:spcPts val="1200"/>
              </a:spcBef>
              <a:spcAft>
                <a:spcPts val="0"/>
              </a:spcAft>
              <a:buClr>
                <a:schemeClr val="dk1"/>
              </a:buClr>
              <a:buSzPts val="1500"/>
              <a:buFont typeface="Noto Sans Symbols"/>
              <a:buChar char="●"/>
            </a:pPr>
            <a:r>
              <a:rPr lang="en-US" sz="1500">
                <a:solidFill>
                  <a:schemeClr val="dk1"/>
                </a:solidFill>
                <a:latin typeface="Times New Roman"/>
                <a:ea typeface="Times New Roman"/>
                <a:cs typeface="Times New Roman"/>
                <a:sym typeface="Times New Roman"/>
              </a:rPr>
              <a:t>Begin cybersecurity initiative with the State</a:t>
            </a:r>
            <a:endParaRPr sz="1500">
              <a:solidFill>
                <a:schemeClr val="dk1"/>
              </a:solidFill>
              <a:latin typeface="Times New Roman"/>
              <a:ea typeface="Times New Roman"/>
              <a:cs typeface="Times New Roman"/>
              <a:sym typeface="Times New Roman"/>
            </a:endParaRPr>
          </a:p>
        </p:txBody>
      </p:sp>
      <p:sp>
        <p:nvSpPr>
          <p:cNvPr id="135" name="Google Shape;135;g2d8b0f11630_0_64"/>
          <p:cNvSpPr txBox="1"/>
          <p:nvPr/>
        </p:nvSpPr>
        <p:spPr>
          <a:xfrm>
            <a:off x="242250" y="3570125"/>
            <a:ext cx="6222000" cy="29898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200"/>
              </a:spcBef>
              <a:spcAft>
                <a:spcPts val="0"/>
              </a:spcAft>
              <a:buClr>
                <a:schemeClr val="dk1"/>
              </a:buClr>
              <a:buSzPts val="2000"/>
              <a:buFont typeface="Arial"/>
              <a:buNone/>
            </a:pPr>
            <a:r>
              <a:rPr b="1" lang="en-US" sz="1500">
                <a:solidFill>
                  <a:schemeClr val="dk1"/>
                </a:solidFill>
                <a:latin typeface="Times New Roman"/>
                <a:ea typeface="Times New Roman"/>
                <a:cs typeface="Times New Roman"/>
                <a:sym typeface="Times New Roman"/>
              </a:rPr>
              <a:t>                               </a:t>
            </a:r>
            <a:r>
              <a:rPr b="1" lang="en-US" sz="2000">
                <a:solidFill>
                  <a:schemeClr val="dk1"/>
                </a:solidFill>
                <a:latin typeface="Times New Roman"/>
                <a:ea typeface="Times New Roman"/>
                <a:cs typeface="Times New Roman"/>
                <a:sym typeface="Times New Roman"/>
              </a:rPr>
              <a:t>     </a:t>
            </a:r>
            <a:r>
              <a:rPr b="1" lang="en-US" sz="2000">
                <a:solidFill>
                  <a:schemeClr val="dk1"/>
                </a:solidFill>
                <a:latin typeface="Times New Roman"/>
                <a:ea typeface="Times New Roman"/>
                <a:cs typeface="Times New Roman"/>
                <a:sym typeface="Times New Roman"/>
              </a:rPr>
              <a:t>Curriculum &amp; Instruction </a:t>
            </a:r>
            <a:endParaRPr b="1" sz="2000">
              <a:solidFill>
                <a:srgbClr val="595959"/>
              </a:solidFill>
              <a:latin typeface="Times New Roman"/>
              <a:ea typeface="Times New Roman"/>
              <a:cs typeface="Times New Roman"/>
              <a:sym typeface="Times New Roman"/>
            </a:endParaRPr>
          </a:p>
          <a:p>
            <a:pPr indent="-266700" lvl="0" marL="342900" rtl="0" algn="l">
              <a:lnSpc>
                <a:spcPct val="90000"/>
              </a:lnSpc>
              <a:spcBef>
                <a:spcPts val="1200"/>
              </a:spcBef>
              <a:spcAft>
                <a:spcPts val="0"/>
              </a:spcAft>
              <a:buClr>
                <a:schemeClr val="dk1"/>
              </a:buClr>
              <a:buSzPts val="1500"/>
              <a:buFont typeface="Times New Roman"/>
              <a:buChar char="●"/>
            </a:pPr>
            <a:r>
              <a:rPr lang="en-US" sz="1500">
                <a:solidFill>
                  <a:schemeClr val="dk1"/>
                </a:solidFill>
                <a:latin typeface="Times New Roman"/>
                <a:ea typeface="Times New Roman"/>
                <a:cs typeface="Times New Roman"/>
                <a:sym typeface="Times New Roman"/>
              </a:rPr>
              <a:t>i-Ready K-8 Benchmark assessments and personalized learning </a:t>
            </a:r>
            <a:endParaRPr sz="1500">
              <a:solidFill>
                <a:schemeClr val="dk1"/>
              </a:solidFill>
              <a:latin typeface="Times New Roman"/>
              <a:ea typeface="Times New Roman"/>
              <a:cs typeface="Times New Roman"/>
              <a:sym typeface="Times New Roman"/>
            </a:endParaRPr>
          </a:p>
          <a:p>
            <a:pPr indent="-266700" lvl="0" marL="342900" rtl="0" algn="l">
              <a:lnSpc>
                <a:spcPct val="90000"/>
              </a:lnSpc>
              <a:spcBef>
                <a:spcPts val="1200"/>
              </a:spcBef>
              <a:spcAft>
                <a:spcPts val="0"/>
              </a:spcAft>
              <a:buClr>
                <a:schemeClr val="dk1"/>
              </a:buClr>
              <a:buSzPts val="1500"/>
              <a:buFont typeface="Times New Roman"/>
              <a:buChar char="●"/>
            </a:pPr>
            <a:r>
              <a:rPr lang="en-US" sz="1500">
                <a:solidFill>
                  <a:schemeClr val="dk1"/>
                </a:solidFill>
                <a:latin typeface="Times New Roman"/>
                <a:ea typeface="Times New Roman"/>
                <a:cs typeface="Times New Roman"/>
                <a:sym typeface="Times New Roman"/>
              </a:rPr>
              <a:t>Dibels parent report for Grade K-5</a:t>
            </a:r>
            <a:endParaRPr sz="1500">
              <a:solidFill>
                <a:schemeClr val="dk1"/>
              </a:solidFill>
              <a:latin typeface="Times New Roman"/>
              <a:ea typeface="Times New Roman"/>
              <a:cs typeface="Times New Roman"/>
              <a:sym typeface="Times New Roman"/>
            </a:endParaRPr>
          </a:p>
          <a:p>
            <a:pPr indent="-266700" lvl="0" marL="342900" rtl="0" algn="l">
              <a:lnSpc>
                <a:spcPct val="90000"/>
              </a:lnSpc>
              <a:spcBef>
                <a:spcPts val="1200"/>
              </a:spcBef>
              <a:spcAft>
                <a:spcPts val="0"/>
              </a:spcAft>
              <a:buClr>
                <a:schemeClr val="dk1"/>
              </a:buClr>
              <a:buSzPts val="1500"/>
              <a:buFont typeface="Times New Roman"/>
              <a:buChar char="●"/>
            </a:pPr>
            <a:r>
              <a:rPr lang="en-US" sz="1500">
                <a:solidFill>
                  <a:schemeClr val="dk1"/>
                </a:solidFill>
                <a:latin typeface="Times New Roman"/>
                <a:ea typeface="Times New Roman"/>
                <a:cs typeface="Times New Roman"/>
                <a:sym typeface="Times New Roman"/>
              </a:rPr>
              <a:t>New Curriculum for </a:t>
            </a:r>
            <a:endParaRPr sz="1500">
              <a:solidFill>
                <a:schemeClr val="dk1"/>
              </a:solidFill>
              <a:latin typeface="Times New Roman"/>
              <a:ea typeface="Times New Roman"/>
              <a:cs typeface="Times New Roman"/>
              <a:sym typeface="Times New Roman"/>
            </a:endParaRPr>
          </a:p>
          <a:p>
            <a:pPr indent="0" lvl="2" marL="914400" rtl="0" algn="l">
              <a:lnSpc>
                <a:spcPct val="90000"/>
              </a:lnSpc>
              <a:spcBef>
                <a:spcPts val="250"/>
              </a:spcBef>
              <a:spcAft>
                <a:spcPts val="0"/>
              </a:spcAft>
              <a:buClr>
                <a:schemeClr val="dk1"/>
              </a:buClr>
              <a:buSzPts val="1600"/>
              <a:buFont typeface="Arial"/>
              <a:buNone/>
            </a:pPr>
            <a:r>
              <a:rPr lang="en-US" sz="1500">
                <a:solidFill>
                  <a:schemeClr val="dk1"/>
                </a:solidFill>
                <a:latin typeface="Times New Roman"/>
                <a:ea typeface="Times New Roman"/>
                <a:cs typeface="Times New Roman"/>
                <a:sym typeface="Times New Roman"/>
              </a:rPr>
              <a:t>ELA, Grade 9-12</a:t>
            </a:r>
            <a:endParaRPr sz="1500">
              <a:solidFill>
                <a:schemeClr val="dk1"/>
              </a:solidFill>
              <a:latin typeface="Times New Roman"/>
              <a:ea typeface="Times New Roman"/>
              <a:cs typeface="Times New Roman"/>
              <a:sym typeface="Times New Roman"/>
            </a:endParaRPr>
          </a:p>
          <a:p>
            <a:pPr indent="0" lvl="2" marL="914400" rtl="0" algn="l">
              <a:lnSpc>
                <a:spcPct val="90000"/>
              </a:lnSpc>
              <a:spcBef>
                <a:spcPts val="250"/>
              </a:spcBef>
              <a:spcAft>
                <a:spcPts val="0"/>
              </a:spcAft>
              <a:buClr>
                <a:schemeClr val="dk1"/>
              </a:buClr>
              <a:buSzPts val="1600"/>
              <a:buFont typeface="Arial"/>
              <a:buNone/>
            </a:pPr>
            <a:r>
              <a:rPr lang="en-US" sz="1500">
                <a:solidFill>
                  <a:schemeClr val="dk1"/>
                </a:solidFill>
                <a:latin typeface="Times New Roman"/>
                <a:ea typeface="Times New Roman"/>
                <a:cs typeface="Times New Roman"/>
                <a:sym typeface="Times New Roman"/>
              </a:rPr>
              <a:t>Biology, Chemistry, Physics and Environmental Science </a:t>
            </a:r>
            <a:endParaRPr sz="1500">
              <a:solidFill>
                <a:schemeClr val="dk1"/>
              </a:solidFill>
              <a:latin typeface="Times New Roman"/>
              <a:ea typeface="Times New Roman"/>
              <a:cs typeface="Times New Roman"/>
              <a:sym typeface="Times New Roman"/>
            </a:endParaRPr>
          </a:p>
          <a:p>
            <a:pPr indent="0" lvl="2" marL="914400" rtl="0" algn="l">
              <a:lnSpc>
                <a:spcPct val="90000"/>
              </a:lnSpc>
              <a:spcBef>
                <a:spcPts val="250"/>
              </a:spcBef>
              <a:spcAft>
                <a:spcPts val="0"/>
              </a:spcAft>
              <a:buClr>
                <a:schemeClr val="dk1"/>
              </a:buClr>
              <a:buSzPts val="1600"/>
              <a:buFont typeface="Arial"/>
              <a:buNone/>
            </a:pPr>
            <a:r>
              <a:rPr lang="en-US" sz="1500">
                <a:solidFill>
                  <a:schemeClr val="dk1"/>
                </a:solidFill>
                <a:latin typeface="Times New Roman"/>
                <a:ea typeface="Times New Roman"/>
                <a:cs typeface="Times New Roman"/>
                <a:sym typeface="Times New Roman"/>
              </a:rPr>
              <a:t>Examining K-5 Math options</a:t>
            </a:r>
            <a:endParaRPr sz="1500">
              <a:solidFill>
                <a:schemeClr val="dk1"/>
              </a:solidFill>
              <a:latin typeface="Times New Roman"/>
              <a:ea typeface="Times New Roman"/>
              <a:cs typeface="Times New Roman"/>
              <a:sym typeface="Times New Roman"/>
            </a:endParaRPr>
          </a:p>
          <a:p>
            <a:pPr indent="-266700" lvl="0" marL="342900" rtl="0" algn="l">
              <a:lnSpc>
                <a:spcPct val="90000"/>
              </a:lnSpc>
              <a:spcBef>
                <a:spcPts val="1200"/>
              </a:spcBef>
              <a:spcAft>
                <a:spcPts val="0"/>
              </a:spcAft>
              <a:buClr>
                <a:schemeClr val="dk1"/>
              </a:buClr>
              <a:buSzPts val="1500"/>
              <a:buFont typeface="Times New Roman"/>
              <a:buChar char="●"/>
            </a:pPr>
            <a:r>
              <a:rPr lang="en-US" sz="1500">
                <a:solidFill>
                  <a:schemeClr val="dk1"/>
                </a:solidFill>
                <a:latin typeface="Times New Roman"/>
                <a:ea typeface="Times New Roman"/>
                <a:cs typeface="Times New Roman"/>
                <a:sym typeface="Times New Roman"/>
              </a:rPr>
              <a:t>Professional development initiatives targeting literacy, math and science</a:t>
            </a:r>
            <a:endParaRPr sz="1500">
              <a:solidFill>
                <a:schemeClr val="dk1"/>
              </a:solidFill>
              <a:latin typeface="Times New Roman"/>
              <a:ea typeface="Times New Roman"/>
              <a:cs typeface="Times New Roman"/>
              <a:sym typeface="Times New Roman"/>
            </a:endParaRPr>
          </a:p>
          <a:p>
            <a:pPr indent="-266700" lvl="0" marL="342900" rtl="0" algn="l">
              <a:lnSpc>
                <a:spcPct val="90000"/>
              </a:lnSpc>
              <a:spcBef>
                <a:spcPts val="1200"/>
              </a:spcBef>
              <a:spcAft>
                <a:spcPts val="0"/>
              </a:spcAft>
              <a:buClr>
                <a:schemeClr val="dk1"/>
              </a:buClr>
              <a:buSzPts val="1500"/>
              <a:buFont typeface="Times New Roman"/>
              <a:buChar char="●"/>
            </a:pPr>
            <a:r>
              <a:rPr lang="en-US" sz="1500">
                <a:solidFill>
                  <a:schemeClr val="dk1"/>
                </a:solidFill>
                <a:latin typeface="Times New Roman"/>
                <a:ea typeface="Times New Roman"/>
                <a:cs typeface="Times New Roman"/>
                <a:sym typeface="Times New Roman"/>
              </a:rPr>
              <a:t>Reading intervention and math support </a:t>
            </a:r>
            <a:endParaRPr sz="1500">
              <a:solidFill>
                <a:srgbClr val="595959"/>
              </a:solidFill>
              <a:latin typeface="Times New Roman"/>
              <a:ea typeface="Times New Roman"/>
              <a:cs typeface="Times New Roman"/>
              <a:sym typeface="Times New Roman"/>
            </a:endParaRPr>
          </a:p>
        </p:txBody>
      </p:sp>
      <p:pic>
        <p:nvPicPr>
          <p:cNvPr id="136" name="Google Shape;136;g2d8b0f11630_0_64" title="IMG_5719.jpeg"/>
          <p:cNvPicPr preferRelativeResize="0"/>
          <p:nvPr/>
        </p:nvPicPr>
        <p:blipFill>
          <a:blip r:embed="rId5">
            <a:alphaModFix/>
          </a:blip>
          <a:stretch>
            <a:fillRect/>
          </a:stretch>
        </p:blipFill>
        <p:spPr>
          <a:xfrm>
            <a:off x="242250" y="816985"/>
            <a:ext cx="3102618" cy="233172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39302b18825_0_30"/>
          <p:cNvSpPr/>
          <p:nvPr/>
        </p:nvSpPr>
        <p:spPr>
          <a:xfrm>
            <a:off x="242250" y="152485"/>
            <a:ext cx="11707500" cy="664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5310"/>
              <a:buFont typeface="Corbel"/>
              <a:buNone/>
            </a:pPr>
            <a:r>
              <a:rPr b="1" lang="en-US" sz="3600">
                <a:solidFill>
                  <a:schemeClr val="lt1"/>
                </a:solidFill>
                <a:latin typeface="Times New Roman"/>
                <a:ea typeface="Times New Roman"/>
                <a:cs typeface="Times New Roman"/>
                <a:sym typeface="Times New Roman"/>
              </a:rPr>
              <a:t>FY26</a:t>
            </a:r>
            <a:r>
              <a:rPr i="0" lang="en-US" sz="3600" u="none" cap="none" strike="noStrike">
                <a:solidFill>
                  <a:schemeClr val="lt1"/>
                </a:solidFill>
                <a:latin typeface="Times New Roman"/>
                <a:ea typeface="Times New Roman"/>
                <a:cs typeface="Times New Roman"/>
                <a:sym typeface="Times New Roman"/>
              </a:rPr>
              <a:t> </a:t>
            </a:r>
            <a:r>
              <a:rPr i="0" lang="en-US" sz="3600" u="none" cap="none" strike="noStrike">
                <a:solidFill>
                  <a:schemeClr val="lt1"/>
                </a:solidFill>
                <a:latin typeface="Times New Roman"/>
                <a:ea typeface="Times New Roman"/>
                <a:cs typeface="Times New Roman"/>
                <a:sym typeface="Times New Roman"/>
                <a:extLst>
                  <a:ext uri="http://customooxmlschemas.google.com/">
                    <go:slidesCustomData xmlns:go="http://customooxmlschemas.google.com/" textRoundtripDataId="2"/>
                  </a:ext>
                </a:extLst>
              </a:rPr>
              <a:t>Impacts</a:t>
            </a:r>
            <a:r>
              <a:rPr i="0" lang="en-US" sz="1700" u="none" cap="none" strike="noStrike">
                <a:solidFill>
                  <a:schemeClr val="lt1"/>
                </a:solidFill>
                <a:latin typeface="Times New Roman"/>
                <a:ea typeface="Times New Roman"/>
                <a:cs typeface="Times New Roman"/>
                <a:sym typeface="Times New Roman"/>
                <a:extLst>
                  <a:ext uri="http://customooxmlschemas.google.com/">
                    <go:slidesCustomData xmlns:go="http://customooxmlschemas.google.com/" textRoundtripDataId="3"/>
                  </a:ext>
                </a:extLst>
              </a:rPr>
              <a:t> </a:t>
            </a:r>
            <a:endParaRPr i="0" sz="1700" u="none" cap="none" strike="noStrike">
              <a:solidFill>
                <a:schemeClr val="lt1"/>
              </a:solidFill>
              <a:latin typeface="Times New Roman"/>
              <a:ea typeface="Times New Roman"/>
              <a:cs typeface="Times New Roman"/>
              <a:sym typeface="Times New Roman"/>
            </a:endParaRPr>
          </a:p>
        </p:txBody>
      </p:sp>
      <p:pic>
        <p:nvPicPr>
          <p:cNvPr id="143" name="Google Shape;143;g39302b18825_0_30"/>
          <p:cNvPicPr preferRelativeResize="0"/>
          <p:nvPr/>
        </p:nvPicPr>
        <p:blipFill rotWithShape="1">
          <a:blip r:embed="rId3">
            <a:alphaModFix/>
          </a:blip>
          <a:srcRect b="0" l="0" r="0" t="0"/>
          <a:stretch/>
        </p:blipFill>
        <p:spPr>
          <a:xfrm>
            <a:off x="350583" y="233257"/>
            <a:ext cx="657664" cy="502920"/>
          </a:xfrm>
          <a:prstGeom prst="rect">
            <a:avLst/>
          </a:prstGeom>
          <a:noFill/>
          <a:ln>
            <a:noFill/>
          </a:ln>
        </p:spPr>
      </p:pic>
      <p:sp>
        <p:nvSpPr>
          <p:cNvPr id="144" name="Google Shape;144;g39302b18825_0_30"/>
          <p:cNvSpPr txBox="1"/>
          <p:nvPr/>
        </p:nvSpPr>
        <p:spPr>
          <a:xfrm>
            <a:off x="242250" y="1018475"/>
            <a:ext cx="5853900" cy="16299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1200"/>
              </a:spcBef>
              <a:spcAft>
                <a:spcPts val="0"/>
              </a:spcAft>
              <a:buNone/>
            </a:pPr>
            <a:r>
              <a:rPr b="1" lang="en-US" sz="2000">
                <a:solidFill>
                  <a:schemeClr val="dk1"/>
                </a:solidFill>
                <a:latin typeface="Times New Roman"/>
                <a:ea typeface="Times New Roman"/>
                <a:cs typeface="Times New Roman"/>
                <a:sym typeface="Times New Roman"/>
              </a:rPr>
              <a:t>Penn Brook </a:t>
            </a:r>
            <a:endParaRPr b="1" sz="2000">
              <a:solidFill>
                <a:srgbClr val="595959"/>
              </a:solidFill>
              <a:latin typeface="Corbel"/>
              <a:ea typeface="Corbel"/>
              <a:cs typeface="Corbel"/>
              <a:sym typeface="Corbel"/>
            </a:endParaRPr>
          </a:p>
          <a:p>
            <a:pPr indent="-222250" lvl="0" marL="342900" rtl="0" algn="l">
              <a:lnSpc>
                <a:spcPct val="90000"/>
              </a:lnSpc>
              <a:spcBef>
                <a:spcPts val="1200"/>
              </a:spcBef>
              <a:spcAft>
                <a:spcPts val="0"/>
              </a:spcAft>
              <a:buClr>
                <a:schemeClr val="dk1"/>
              </a:buClr>
              <a:buSzPts val="1700"/>
              <a:buFont typeface="Noto Sans Symbols"/>
              <a:buChar char="●"/>
            </a:pPr>
            <a:r>
              <a:rPr lang="en-US" sz="1700">
                <a:solidFill>
                  <a:schemeClr val="dk1"/>
                </a:solidFill>
                <a:latin typeface="Times New Roman"/>
                <a:ea typeface="Times New Roman"/>
                <a:cs typeface="Times New Roman"/>
                <a:sym typeface="Times New Roman"/>
              </a:rPr>
              <a:t>Maintain current staffing numbers</a:t>
            </a:r>
            <a:endParaRPr sz="1700">
              <a:solidFill>
                <a:schemeClr val="dk1"/>
              </a:solidFill>
              <a:latin typeface="Times New Roman"/>
              <a:ea typeface="Times New Roman"/>
              <a:cs typeface="Times New Roman"/>
              <a:sym typeface="Times New Roman"/>
            </a:endParaRPr>
          </a:p>
          <a:p>
            <a:pPr indent="-222250" lvl="0" marL="342900" rtl="0" algn="l">
              <a:lnSpc>
                <a:spcPct val="90000"/>
              </a:lnSpc>
              <a:spcBef>
                <a:spcPts val="1200"/>
              </a:spcBef>
              <a:spcAft>
                <a:spcPts val="0"/>
              </a:spcAft>
              <a:buClr>
                <a:schemeClr val="dk1"/>
              </a:buClr>
              <a:buSzPts val="1700"/>
              <a:buFont typeface="Noto Sans Symbols"/>
              <a:buChar char="●"/>
            </a:pPr>
            <a:r>
              <a:rPr lang="en-US" sz="1700">
                <a:solidFill>
                  <a:schemeClr val="dk1"/>
                </a:solidFill>
                <a:latin typeface="Times New Roman"/>
                <a:ea typeface="Times New Roman"/>
                <a:cs typeface="Times New Roman"/>
                <a:sym typeface="Times New Roman"/>
              </a:rPr>
              <a:t>Develop specialized programming, Thrive, Compass, SSC</a:t>
            </a:r>
            <a:endParaRPr sz="1700">
              <a:solidFill>
                <a:schemeClr val="dk1"/>
              </a:solidFill>
              <a:latin typeface="Times New Roman"/>
              <a:ea typeface="Times New Roman"/>
              <a:cs typeface="Times New Roman"/>
              <a:sym typeface="Times New Roman"/>
            </a:endParaRPr>
          </a:p>
          <a:p>
            <a:pPr indent="-222250" lvl="0" marL="342900" rtl="0" algn="l">
              <a:lnSpc>
                <a:spcPct val="90000"/>
              </a:lnSpc>
              <a:spcBef>
                <a:spcPts val="1200"/>
              </a:spcBef>
              <a:spcAft>
                <a:spcPts val="0"/>
              </a:spcAft>
              <a:buClr>
                <a:schemeClr val="dk1"/>
              </a:buClr>
              <a:buSzPts val="1700"/>
              <a:buFont typeface="Noto Sans Symbols"/>
              <a:buChar char="●"/>
            </a:pPr>
            <a:r>
              <a:rPr lang="en-US" sz="1700">
                <a:solidFill>
                  <a:schemeClr val="dk1"/>
                </a:solidFill>
                <a:latin typeface="Times New Roman"/>
                <a:ea typeface="Times New Roman"/>
                <a:cs typeface="Times New Roman"/>
                <a:sym typeface="Times New Roman"/>
              </a:rPr>
              <a:t>4 </a:t>
            </a:r>
            <a:r>
              <a:rPr lang="en-US" sz="1700">
                <a:solidFill>
                  <a:schemeClr val="dk1"/>
                </a:solidFill>
                <a:latin typeface="Times New Roman"/>
                <a:ea typeface="Times New Roman"/>
                <a:cs typeface="Times New Roman"/>
                <a:sym typeface="Times New Roman"/>
              </a:rPr>
              <a:t>Part time tutors for targeted intervention and acceleration </a:t>
            </a:r>
            <a:endParaRPr sz="1100"/>
          </a:p>
        </p:txBody>
      </p:sp>
      <p:sp>
        <p:nvSpPr>
          <p:cNvPr id="145" name="Google Shape;145;g39302b18825_0_30"/>
          <p:cNvSpPr txBox="1"/>
          <p:nvPr/>
        </p:nvSpPr>
        <p:spPr>
          <a:xfrm>
            <a:off x="6405750" y="969700"/>
            <a:ext cx="5544000" cy="32694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1200"/>
              </a:spcBef>
              <a:spcAft>
                <a:spcPts val="0"/>
              </a:spcAft>
              <a:buNone/>
            </a:pPr>
            <a:r>
              <a:rPr b="1" lang="en-US" sz="2000">
                <a:solidFill>
                  <a:schemeClr val="dk1"/>
                </a:solidFill>
                <a:latin typeface="Times New Roman"/>
                <a:ea typeface="Times New Roman"/>
                <a:cs typeface="Times New Roman"/>
                <a:sym typeface="Times New Roman"/>
              </a:rPr>
              <a:t>GMHS </a:t>
            </a:r>
            <a:endParaRPr sz="2000">
              <a:solidFill>
                <a:schemeClr val="dk1"/>
              </a:solidFill>
              <a:latin typeface="Times New Roman"/>
              <a:ea typeface="Times New Roman"/>
              <a:cs typeface="Times New Roman"/>
              <a:sym typeface="Times New Roman"/>
            </a:endParaRPr>
          </a:p>
          <a:p>
            <a:pPr indent="-222250" lvl="0" marL="342900" rtl="0" algn="l">
              <a:lnSpc>
                <a:spcPct val="90000"/>
              </a:lnSpc>
              <a:spcBef>
                <a:spcPts val="1200"/>
              </a:spcBef>
              <a:spcAft>
                <a:spcPts val="0"/>
              </a:spcAft>
              <a:buClr>
                <a:schemeClr val="dk1"/>
              </a:buClr>
              <a:buSzPts val="1700"/>
              <a:buFont typeface="Times New Roman"/>
              <a:buChar char="●"/>
            </a:pPr>
            <a:r>
              <a:rPr lang="en-US" sz="1700">
                <a:solidFill>
                  <a:schemeClr val="dk1"/>
                </a:solidFill>
                <a:latin typeface="Times New Roman"/>
                <a:ea typeface="Times New Roman"/>
                <a:cs typeface="Times New Roman"/>
                <a:sym typeface="Times New Roman"/>
              </a:rPr>
              <a:t>1 Middle School Behavior Coach </a:t>
            </a:r>
            <a:endParaRPr sz="1700">
              <a:solidFill>
                <a:schemeClr val="dk1"/>
              </a:solidFill>
              <a:latin typeface="Times New Roman"/>
              <a:ea typeface="Times New Roman"/>
              <a:cs typeface="Times New Roman"/>
              <a:sym typeface="Times New Roman"/>
            </a:endParaRPr>
          </a:p>
          <a:p>
            <a:pPr indent="-222250" lvl="0" marL="342900" rtl="0" algn="l">
              <a:lnSpc>
                <a:spcPct val="90000"/>
              </a:lnSpc>
              <a:spcBef>
                <a:spcPts val="1200"/>
              </a:spcBef>
              <a:spcAft>
                <a:spcPts val="0"/>
              </a:spcAft>
              <a:buClr>
                <a:schemeClr val="dk1"/>
              </a:buClr>
              <a:buSzPts val="1700"/>
              <a:buFont typeface="Noto Sans Symbols"/>
              <a:buChar char="●"/>
            </a:pPr>
            <a:r>
              <a:rPr lang="en-US" sz="1700">
                <a:solidFill>
                  <a:schemeClr val="dk1"/>
                </a:solidFill>
                <a:latin typeface="Times New Roman"/>
                <a:ea typeface="Times New Roman"/>
                <a:cs typeface="Times New Roman"/>
                <a:sym typeface="Times New Roman"/>
              </a:rPr>
              <a:t>Special Education teacher for increase support for HS Thrive Program, MS Compass and Thrive programs </a:t>
            </a:r>
            <a:endParaRPr sz="1700">
              <a:solidFill>
                <a:schemeClr val="dk1"/>
              </a:solidFill>
              <a:latin typeface="Times New Roman"/>
              <a:ea typeface="Times New Roman"/>
              <a:cs typeface="Times New Roman"/>
              <a:sym typeface="Times New Roman"/>
            </a:endParaRPr>
          </a:p>
          <a:p>
            <a:pPr indent="-222250" lvl="0" marL="342900" rtl="0" algn="l">
              <a:lnSpc>
                <a:spcPct val="90000"/>
              </a:lnSpc>
              <a:spcBef>
                <a:spcPts val="1200"/>
              </a:spcBef>
              <a:spcAft>
                <a:spcPts val="0"/>
              </a:spcAft>
              <a:buClr>
                <a:schemeClr val="dk1"/>
              </a:buClr>
              <a:buSzPts val="1700"/>
              <a:buFont typeface="Noto Sans Symbols"/>
              <a:buChar char="●"/>
            </a:pPr>
            <a:r>
              <a:rPr lang="en-US" sz="1700">
                <a:solidFill>
                  <a:schemeClr val="dk1"/>
                </a:solidFill>
                <a:latin typeface="Times New Roman"/>
                <a:ea typeface="Times New Roman"/>
                <a:cs typeface="Times New Roman"/>
                <a:sym typeface="Times New Roman"/>
              </a:rPr>
              <a:t>Creation of a Director of Innovation Learning and Student Supports</a:t>
            </a:r>
            <a:endParaRPr sz="1700">
              <a:solidFill>
                <a:schemeClr val="dk1"/>
              </a:solidFill>
              <a:latin typeface="Times New Roman"/>
              <a:ea typeface="Times New Roman"/>
              <a:cs typeface="Times New Roman"/>
              <a:sym typeface="Times New Roman"/>
            </a:endParaRPr>
          </a:p>
          <a:p>
            <a:pPr indent="-222250" lvl="0" marL="342900" rtl="0" algn="l">
              <a:lnSpc>
                <a:spcPct val="90000"/>
              </a:lnSpc>
              <a:spcBef>
                <a:spcPts val="1200"/>
              </a:spcBef>
              <a:spcAft>
                <a:spcPts val="0"/>
              </a:spcAft>
              <a:buClr>
                <a:schemeClr val="dk1"/>
              </a:buClr>
              <a:buSzPts val="1700"/>
              <a:buFont typeface="Noto Sans Symbols"/>
              <a:buChar char="●"/>
            </a:pPr>
            <a:r>
              <a:rPr lang="en-US" sz="1700">
                <a:solidFill>
                  <a:schemeClr val="dk1"/>
                </a:solidFill>
                <a:latin typeface="Times New Roman"/>
                <a:ea typeface="Times New Roman"/>
                <a:cs typeface="Times New Roman"/>
                <a:sym typeface="Times New Roman"/>
              </a:rPr>
              <a:t>Maintains class and Advanced Placements offerings</a:t>
            </a:r>
            <a:endParaRPr sz="1700">
              <a:solidFill>
                <a:schemeClr val="dk1"/>
              </a:solidFill>
              <a:latin typeface="Corbel"/>
              <a:ea typeface="Corbel"/>
              <a:cs typeface="Corbel"/>
              <a:sym typeface="Corbel"/>
            </a:endParaRPr>
          </a:p>
          <a:p>
            <a:pPr indent="-222250" lvl="0" marL="342900" rtl="0" algn="l">
              <a:lnSpc>
                <a:spcPct val="90000"/>
              </a:lnSpc>
              <a:spcBef>
                <a:spcPts val="1200"/>
              </a:spcBef>
              <a:spcAft>
                <a:spcPts val="0"/>
              </a:spcAft>
              <a:buClr>
                <a:schemeClr val="dk1"/>
              </a:buClr>
              <a:buSzPts val="1700"/>
              <a:buFont typeface="Noto Sans Symbols"/>
              <a:buChar char="●"/>
            </a:pPr>
            <a:r>
              <a:rPr lang="en-US" sz="1700">
                <a:solidFill>
                  <a:schemeClr val="dk1"/>
                </a:solidFill>
                <a:latin typeface="Times New Roman"/>
                <a:ea typeface="Times New Roman"/>
                <a:cs typeface="Times New Roman"/>
                <a:sym typeface="Times New Roman"/>
              </a:rPr>
              <a:t>Fund existing after school clubs at GMHS</a:t>
            </a:r>
            <a:endParaRPr sz="1700">
              <a:solidFill>
                <a:schemeClr val="dk1"/>
              </a:solidFill>
              <a:latin typeface="Corbel"/>
              <a:ea typeface="Corbel"/>
              <a:cs typeface="Corbel"/>
              <a:sym typeface="Corbel"/>
            </a:endParaRPr>
          </a:p>
          <a:p>
            <a:pPr indent="-222250" lvl="0" marL="342900" rtl="0" algn="l">
              <a:lnSpc>
                <a:spcPct val="90000"/>
              </a:lnSpc>
              <a:spcBef>
                <a:spcPts val="1200"/>
              </a:spcBef>
              <a:spcAft>
                <a:spcPts val="0"/>
              </a:spcAft>
              <a:buClr>
                <a:schemeClr val="dk1"/>
              </a:buClr>
              <a:buSzPts val="1700"/>
              <a:buFont typeface="Noto Sans Symbols"/>
              <a:buChar char="●"/>
            </a:pPr>
            <a:r>
              <a:rPr lang="en-US" sz="1700">
                <a:solidFill>
                  <a:schemeClr val="dk1"/>
                </a:solidFill>
                <a:latin typeface="Times New Roman"/>
                <a:ea typeface="Times New Roman"/>
                <a:cs typeface="Times New Roman"/>
                <a:sym typeface="Times New Roman"/>
              </a:rPr>
              <a:t>Replace aging microscopes &amp; kiln</a:t>
            </a:r>
            <a:endParaRPr sz="2000">
              <a:solidFill>
                <a:srgbClr val="595959"/>
              </a:solidFill>
              <a:latin typeface="Corbel"/>
              <a:ea typeface="Corbel"/>
              <a:cs typeface="Corbel"/>
              <a:sym typeface="Corbel"/>
            </a:endParaRPr>
          </a:p>
        </p:txBody>
      </p:sp>
      <p:sp>
        <p:nvSpPr>
          <p:cNvPr id="146" name="Google Shape;146;g39302b18825_0_30"/>
          <p:cNvSpPr txBox="1"/>
          <p:nvPr/>
        </p:nvSpPr>
        <p:spPr>
          <a:xfrm>
            <a:off x="6405750" y="4430000"/>
            <a:ext cx="5185500" cy="22551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1200"/>
              </a:spcBef>
              <a:spcAft>
                <a:spcPts val="0"/>
              </a:spcAft>
              <a:buClr>
                <a:schemeClr val="dk1"/>
              </a:buClr>
              <a:buSzPts val="2000"/>
              <a:buFont typeface="Arial"/>
              <a:buNone/>
            </a:pPr>
            <a:r>
              <a:rPr b="1" lang="en-US" sz="2000">
                <a:solidFill>
                  <a:schemeClr val="dk1"/>
                </a:solidFill>
                <a:latin typeface="Times New Roman"/>
                <a:ea typeface="Times New Roman"/>
                <a:cs typeface="Times New Roman"/>
                <a:sym typeface="Times New Roman"/>
              </a:rPr>
              <a:t>Athletics</a:t>
            </a:r>
            <a:endParaRPr b="1" sz="2000">
              <a:solidFill>
                <a:srgbClr val="595959"/>
              </a:solidFill>
              <a:latin typeface="Corbel"/>
              <a:ea typeface="Corbel"/>
              <a:cs typeface="Corbel"/>
              <a:sym typeface="Corbel"/>
            </a:endParaRPr>
          </a:p>
          <a:p>
            <a:pPr indent="-222250" lvl="0" marL="342900" rtl="0" algn="l">
              <a:lnSpc>
                <a:spcPct val="90000"/>
              </a:lnSpc>
              <a:spcBef>
                <a:spcPts val="1200"/>
              </a:spcBef>
              <a:spcAft>
                <a:spcPts val="0"/>
              </a:spcAft>
              <a:buClr>
                <a:schemeClr val="dk1"/>
              </a:buClr>
              <a:buSzPts val="1700"/>
              <a:buFont typeface="Noto Sans Symbols"/>
              <a:buChar char="●"/>
            </a:pPr>
            <a:r>
              <a:rPr lang="en-US" sz="1700">
                <a:solidFill>
                  <a:schemeClr val="dk1"/>
                </a:solidFill>
                <a:latin typeface="Times New Roman"/>
                <a:ea typeface="Times New Roman"/>
                <a:cs typeface="Times New Roman"/>
                <a:sym typeface="Times New Roman"/>
              </a:rPr>
              <a:t>Funding for a full time Athletic Director/Trainer</a:t>
            </a:r>
            <a:endParaRPr sz="1700">
              <a:solidFill>
                <a:schemeClr val="dk1"/>
              </a:solidFill>
              <a:latin typeface="Corbel"/>
              <a:ea typeface="Corbel"/>
              <a:cs typeface="Corbel"/>
              <a:sym typeface="Corbel"/>
            </a:endParaRPr>
          </a:p>
          <a:p>
            <a:pPr indent="-222250" lvl="0" marL="342900" rtl="0" algn="l">
              <a:lnSpc>
                <a:spcPct val="90000"/>
              </a:lnSpc>
              <a:spcBef>
                <a:spcPts val="1200"/>
              </a:spcBef>
              <a:spcAft>
                <a:spcPts val="0"/>
              </a:spcAft>
              <a:buClr>
                <a:schemeClr val="dk1"/>
              </a:buClr>
              <a:buSzPts val="1700"/>
              <a:buFont typeface="Noto Sans Symbols"/>
              <a:buChar char="●"/>
            </a:pPr>
            <a:r>
              <a:rPr lang="en-US" sz="1700">
                <a:solidFill>
                  <a:schemeClr val="dk1"/>
                </a:solidFill>
                <a:latin typeface="Times New Roman"/>
                <a:ea typeface="Times New Roman"/>
                <a:cs typeface="Times New Roman"/>
                <a:sym typeface="Times New Roman"/>
              </a:rPr>
              <a:t>Funding for fall and winter coaches</a:t>
            </a:r>
            <a:endParaRPr sz="1700">
              <a:solidFill>
                <a:schemeClr val="dk1"/>
              </a:solidFill>
              <a:latin typeface="Corbel"/>
              <a:ea typeface="Corbel"/>
              <a:cs typeface="Corbel"/>
              <a:sym typeface="Corbel"/>
            </a:endParaRPr>
          </a:p>
          <a:p>
            <a:pPr indent="-222250" lvl="0" marL="342900" rtl="0" algn="l">
              <a:lnSpc>
                <a:spcPct val="90000"/>
              </a:lnSpc>
              <a:spcBef>
                <a:spcPts val="1200"/>
              </a:spcBef>
              <a:spcAft>
                <a:spcPts val="0"/>
              </a:spcAft>
              <a:buClr>
                <a:schemeClr val="dk1"/>
              </a:buClr>
              <a:buSzPts val="1700"/>
              <a:buFont typeface="Noto Sans Symbols"/>
              <a:buChar char="●"/>
            </a:pPr>
            <a:r>
              <a:rPr lang="en-US" sz="1700">
                <a:solidFill>
                  <a:schemeClr val="dk1"/>
                </a:solidFill>
                <a:latin typeface="Times New Roman"/>
                <a:ea typeface="Times New Roman"/>
                <a:cs typeface="Times New Roman"/>
                <a:sym typeface="Times New Roman"/>
              </a:rPr>
              <a:t>Funding for JV Cheerleading and Varsity Boys Volleyball </a:t>
            </a:r>
            <a:endParaRPr sz="1700">
              <a:solidFill>
                <a:schemeClr val="dk1"/>
              </a:solidFill>
              <a:latin typeface="Corbel"/>
              <a:ea typeface="Corbel"/>
              <a:cs typeface="Corbel"/>
              <a:sym typeface="Corbel"/>
            </a:endParaRPr>
          </a:p>
          <a:p>
            <a:pPr indent="-222250" lvl="0" marL="342900" rtl="0" algn="l">
              <a:lnSpc>
                <a:spcPct val="90000"/>
              </a:lnSpc>
              <a:spcBef>
                <a:spcPts val="1200"/>
              </a:spcBef>
              <a:spcAft>
                <a:spcPts val="0"/>
              </a:spcAft>
              <a:buClr>
                <a:schemeClr val="dk1"/>
              </a:buClr>
              <a:buSzPts val="1700"/>
              <a:buFont typeface="Noto Sans Symbols"/>
              <a:buChar char="●"/>
            </a:pPr>
            <a:r>
              <a:rPr lang="en-US" sz="1700">
                <a:solidFill>
                  <a:schemeClr val="dk1"/>
                </a:solidFill>
                <a:latin typeface="Times New Roman"/>
                <a:ea typeface="Times New Roman"/>
                <a:cs typeface="Times New Roman"/>
                <a:sym typeface="Times New Roman"/>
              </a:rPr>
              <a:t>Funding for equipment &amp; transportation</a:t>
            </a:r>
            <a:endParaRPr sz="1700">
              <a:solidFill>
                <a:srgbClr val="595959"/>
              </a:solidFill>
              <a:latin typeface="Corbel"/>
              <a:ea typeface="Corbel"/>
              <a:cs typeface="Corbel"/>
              <a:sym typeface="Corbel"/>
            </a:endParaRPr>
          </a:p>
        </p:txBody>
      </p:sp>
      <p:pic>
        <p:nvPicPr>
          <p:cNvPr id="147" name="Google Shape;147;g39302b18825_0_30" title="IMG_5716.jpeg"/>
          <p:cNvPicPr preferRelativeResize="0"/>
          <p:nvPr/>
        </p:nvPicPr>
        <p:blipFill>
          <a:blip r:embed="rId4">
            <a:alphaModFix/>
          </a:blip>
          <a:stretch>
            <a:fillRect/>
          </a:stretch>
        </p:blipFill>
        <p:spPr>
          <a:xfrm>
            <a:off x="0" y="2849350"/>
            <a:ext cx="5360241" cy="405993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393793a9e35_4_37"/>
          <p:cNvSpPr/>
          <p:nvPr/>
        </p:nvSpPr>
        <p:spPr>
          <a:xfrm>
            <a:off x="0" y="200"/>
            <a:ext cx="319110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5310"/>
              <a:buFont typeface="Corbel"/>
              <a:buNone/>
            </a:pPr>
            <a:r>
              <a:rPr b="0" i="0" lang="en-US" sz="4510" u="none" cap="none" strike="noStrike">
                <a:solidFill>
                  <a:schemeClr val="lt1"/>
                </a:solidFill>
                <a:latin typeface="Times New Roman"/>
                <a:ea typeface="Times New Roman"/>
                <a:cs typeface="Times New Roman"/>
                <a:sym typeface="Times New Roman"/>
              </a:rPr>
              <a:t>  </a:t>
            </a:r>
            <a:endParaRPr b="0" i="0" sz="900" u="none" cap="none" strike="noStrike">
              <a:solidFill>
                <a:schemeClr val="lt1"/>
              </a:solidFill>
              <a:latin typeface="Arial"/>
              <a:ea typeface="Arial"/>
              <a:cs typeface="Arial"/>
              <a:sym typeface="Arial"/>
            </a:endParaRPr>
          </a:p>
        </p:txBody>
      </p:sp>
      <p:sp>
        <p:nvSpPr>
          <p:cNvPr id="154" name="Google Shape;154;g393793a9e35_4_37"/>
          <p:cNvSpPr txBox="1"/>
          <p:nvPr/>
        </p:nvSpPr>
        <p:spPr>
          <a:xfrm>
            <a:off x="241800" y="1349825"/>
            <a:ext cx="2707500" cy="28629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lt1"/>
              </a:buClr>
              <a:buSzPts val="5310"/>
              <a:buFont typeface="Corbel"/>
              <a:buNone/>
            </a:pPr>
            <a:r>
              <a:rPr lang="en-US" sz="4000">
                <a:solidFill>
                  <a:schemeClr val="lt1"/>
                </a:solidFill>
                <a:latin typeface="Times New Roman"/>
                <a:ea typeface="Times New Roman"/>
                <a:cs typeface="Times New Roman"/>
                <a:sym typeface="Times New Roman"/>
              </a:rPr>
              <a:t>FY27 </a:t>
            </a:r>
            <a:endParaRPr sz="4000">
              <a:solidFill>
                <a:schemeClr val="lt1"/>
              </a:solidFill>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US" sz="4000">
                <a:solidFill>
                  <a:schemeClr val="lt1"/>
                </a:solidFill>
                <a:latin typeface="Times New Roman"/>
                <a:ea typeface="Times New Roman"/>
                <a:cs typeface="Times New Roman"/>
                <a:sym typeface="Times New Roman"/>
              </a:rPr>
              <a:t>Funding Sources</a:t>
            </a:r>
            <a:endParaRPr sz="4000">
              <a:solidFill>
                <a:schemeClr val="lt1"/>
              </a:solidFill>
              <a:latin typeface="Times New Roman"/>
              <a:ea typeface="Times New Roman"/>
              <a:cs typeface="Times New Roman"/>
              <a:sym typeface="Times New Roman"/>
            </a:endParaRPr>
          </a:p>
          <a:p>
            <a:pPr indent="0" lvl="0" marL="0" marR="0" rtl="0" algn="l">
              <a:lnSpc>
                <a:spcPct val="90000"/>
              </a:lnSpc>
              <a:spcBef>
                <a:spcPts val="0"/>
              </a:spcBef>
              <a:spcAft>
                <a:spcPts val="0"/>
              </a:spcAft>
              <a:buClr>
                <a:schemeClr val="lt1"/>
              </a:buClr>
              <a:buSzPts val="5310"/>
              <a:buFont typeface="Corbel"/>
              <a:buNone/>
            </a:pPr>
            <a:r>
              <a:t/>
            </a:r>
            <a:endParaRPr sz="4000">
              <a:solidFill>
                <a:schemeClr val="lt1"/>
              </a:solidFill>
              <a:latin typeface="Times New Roman"/>
              <a:ea typeface="Times New Roman"/>
              <a:cs typeface="Times New Roman"/>
              <a:sym typeface="Times New Roman"/>
            </a:endParaRPr>
          </a:p>
        </p:txBody>
      </p:sp>
      <p:sp>
        <p:nvSpPr>
          <p:cNvPr id="155" name="Google Shape;155;g393793a9e35_4_37"/>
          <p:cNvSpPr txBox="1"/>
          <p:nvPr/>
        </p:nvSpPr>
        <p:spPr>
          <a:xfrm>
            <a:off x="3523850" y="1137400"/>
            <a:ext cx="8454000" cy="811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2000"/>
              <a:buFont typeface="Arial"/>
              <a:buNone/>
            </a:pPr>
            <a:r>
              <a:t/>
            </a:r>
            <a:endParaRPr sz="2000">
              <a:solidFill>
                <a:srgbClr val="595959"/>
              </a:solidFill>
              <a:latin typeface="Times New Roman"/>
              <a:ea typeface="Times New Roman"/>
              <a:cs typeface="Times New Roman"/>
              <a:sym typeface="Times New Roman"/>
            </a:endParaRPr>
          </a:p>
        </p:txBody>
      </p:sp>
      <p:pic>
        <p:nvPicPr>
          <p:cNvPr id="156" name="Google Shape;156;g393793a9e35_4_37"/>
          <p:cNvPicPr preferRelativeResize="0"/>
          <p:nvPr/>
        </p:nvPicPr>
        <p:blipFill rotWithShape="1">
          <a:blip r:embed="rId3">
            <a:alphaModFix/>
          </a:blip>
          <a:srcRect b="0" l="0" r="0" t="0"/>
          <a:stretch/>
        </p:blipFill>
        <p:spPr>
          <a:xfrm>
            <a:off x="853383" y="4710169"/>
            <a:ext cx="1484321" cy="1133857"/>
          </a:xfrm>
          <a:prstGeom prst="rect">
            <a:avLst/>
          </a:prstGeom>
          <a:noFill/>
          <a:ln>
            <a:noFill/>
          </a:ln>
        </p:spPr>
      </p:pic>
      <p:pic>
        <p:nvPicPr>
          <p:cNvPr id="157" name="Google Shape;157;g393793a9e35_4_37" title="IMG_0943.jpg"/>
          <p:cNvPicPr preferRelativeResize="0"/>
          <p:nvPr/>
        </p:nvPicPr>
        <p:blipFill>
          <a:blip r:embed="rId4">
            <a:alphaModFix/>
          </a:blip>
          <a:stretch>
            <a:fillRect/>
          </a:stretch>
        </p:blipFill>
        <p:spPr>
          <a:xfrm>
            <a:off x="3191088" y="188"/>
            <a:ext cx="9109366" cy="68945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1" name="Shape 161"/>
        <p:cNvGrpSpPr/>
        <p:nvPr/>
      </p:nvGrpSpPr>
      <p:grpSpPr>
        <a:xfrm>
          <a:off x="0" y="0"/>
          <a:ext cx="0" cy="0"/>
          <a:chOff x="0" y="0"/>
          <a:chExt cx="0" cy="0"/>
        </a:xfrm>
      </p:grpSpPr>
      <p:sp>
        <p:nvSpPr>
          <p:cNvPr id="162" name="Google Shape;162;g3c3416e9194_0_56"/>
          <p:cNvSpPr/>
          <p:nvPr/>
        </p:nvSpPr>
        <p:spPr>
          <a:xfrm>
            <a:off x="0" y="761999"/>
            <a:ext cx="9141600" cy="5334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g3c3416e9194_0_56"/>
          <p:cNvSpPr/>
          <p:nvPr/>
        </p:nvSpPr>
        <p:spPr>
          <a:xfrm>
            <a:off x="9270263" y="761999"/>
            <a:ext cx="2925300" cy="5334000"/>
          </a:xfrm>
          <a:prstGeom prst="rect">
            <a:avLst/>
          </a:prstGeom>
          <a:solidFill>
            <a:srgbClr val="C8C8C8">
              <a:alpha val="4824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g3c3416e9194_0_5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65" name="Google Shape;165;g3c3416e9194_0_56"/>
          <p:cNvSpPr/>
          <p:nvPr/>
        </p:nvSpPr>
        <p:spPr>
          <a:xfrm>
            <a:off x="0" y="5179196"/>
            <a:ext cx="11707500" cy="937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g3c3416e9194_0_56"/>
          <p:cNvSpPr txBox="1"/>
          <p:nvPr>
            <p:ph type="title"/>
          </p:nvPr>
        </p:nvSpPr>
        <p:spPr>
          <a:xfrm>
            <a:off x="145949" y="5228147"/>
            <a:ext cx="11415600" cy="8394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9259"/>
              <a:buFont typeface="Corbel"/>
              <a:buNone/>
            </a:pPr>
            <a:r>
              <a:rPr lang="en-US" sz="6000">
                <a:solidFill>
                  <a:schemeClr val="lt1"/>
                </a:solidFill>
                <a:latin typeface="Times New Roman"/>
                <a:ea typeface="Times New Roman"/>
                <a:cs typeface="Times New Roman"/>
                <a:sym typeface="Times New Roman"/>
              </a:rPr>
              <a:t>Resources:  Chapter 70 </a:t>
            </a:r>
            <a:endParaRPr>
              <a:solidFill>
                <a:schemeClr val="lt1"/>
              </a:solidFill>
              <a:latin typeface="Times New Roman"/>
              <a:ea typeface="Times New Roman"/>
              <a:cs typeface="Times New Roman"/>
              <a:sym typeface="Times New Roman"/>
            </a:endParaRPr>
          </a:p>
        </p:txBody>
      </p:sp>
      <p:pic>
        <p:nvPicPr>
          <p:cNvPr id="167" name="Google Shape;167;g3c3416e9194_0_56"/>
          <p:cNvPicPr preferRelativeResize="0"/>
          <p:nvPr/>
        </p:nvPicPr>
        <p:blipFill rotWithShape="1">
          <a:blip r:embed="rId3">
            <a:alphaModFix/>
          </a:blip>
          <a:srcRect b="0" l="0" r="0" t="0"/>
          <a:stretch/>
        </p:blipFill>
        <p:spPr>
          <a:xfrm>
            <a:off x="10436421" y="109306"/>
            <a:ext cx="1708868" cy="1305385"/>
          </a:xfrm>
          <a:prstGeom prst="rect">
            <a:avLst/>
          </a:prstGeom>
          <a:noFill/>
          <a:ln>
            <a:noFill/>
          </a:ln>
        </p:spPr>
      </p:pic>
      <p:pic>
        <p:nvPicPr>
          <p:cNvPr id="168" name="Google Shape;168;g3c3416e9194_0_56"/>
          <p:cNvPicPr preferRelativeResize="0"/>
          <p:nvPr/>
        </p:nvPicPr>
        <p:blipFill>
          <a:blip r:embed="rId4">
            <a:alphaModFix/>
          </a:blip>
          <a:stretch>
            <a:fillRect/>
          </a:stretch>
        </p:blipFill>
        <p:spPr>
          <a:xfrm>
            <a:off x="1282950" y="1414700"/>
            <a:ext cx="9141600" cy="3584297"/>
          </a:xfrm>
          <a:prstGeom prst="rect">
            <a:avLst/>
          </a:prstGeom>
          <a:solidFill>
            <a:schemeClr val="lt1"/>
          </a:solid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2" name="Shape 172"/>
        <p:cNvGrpSpPr/>
        <p:nvPr/>
      </p:nvGrpSpPr>
      <p:grpSpPr>
        <a:xfrm>
          <a:off x="0" y="0"/>
          <a:ext cx="0" cy="0"/>
          <a:chOff x="0" y="0"/>
          <a:chExt cx="0" cy="0"/>
        </a:xfrm>
      </p:grpSpPr>
      <p:sp>
        <p:nvSpPr>
          <p:cNvPr id="173" name="Google Shape;173;g2d8b0f11630_0_31"/>
          <p:cNvSpPr/>
          <p:nvPr/>
        </p:nvSpPr>
        <p:spPr>
          <a:xfrm>
            <a:off x="0" y="761999"/>
            <a:ext cx="9141600" cy="5334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g2d8b0f11630_0_31"/>
          <p:cNvSpPr/>
          <p:nvPr/>
        </p:nvSpPr>
        <p:spPr>
          <a:xfrm>
            <a:off x="9270263" y="761999"/>
            <a:ext cx="2925300" cy="5334000"/>
          </a:xfrm>
          <a:prstGeom prst="rect">
            <a:avLst/>
          </a:prstGeom>
          <a:solidFill>
            <a:srgbClr val="C8C8C8">
              <a:alpha val="4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g2d8b0f11630_0_3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lt1"/>
                </a:solidFill>
                <a:latin typeface="Corbel"/>
                <a:ea typeface="Corbel"/>
                <a:cs typeface="Corbel"/>
                <a:sym typeface="Corbel"/>
              </a:rPr>
              <a:t>FY26 Federal Entitlement Grants, DESE Administered	</a:t>
            </a:r>
            <a:endParaRPr sz="1800">
              <a:solidFill>
                <a:schemeClr val="lt1"/>
              </a:solidFill>
              <a:latin typeface="Corbel"/>
              <a:ea typeface="Corbel"/>
              <a:cs typeface="Corbel"/>
              <a:sym typeface="Corbel"/>
            </a:endParaRPr>
          </a:p>
          <a:p>
            <a:pPr indent="0" lvl="0" marL="0" marR="0" rtl="0" algn="ctr">
              <a:lnSpc>
                <a:spcPct val="100000"/>
              </a:lnSpc>
              <a:spcBef>
                <a:spcPts val="0"/>
              </a:spcBef>
              <a:spcAft>
                <a:spcPts val="0"/>
              </a:spcAft>
              <a:buClr>
                <a:srgbClr val="000000"/>
              </a:buClr>
              <a:buSzPts val="1800"/>
              <a:buFont typeface="Arial"/>
              <a:buNone/>
            </a:pPr>
            <a:r>
              <a:rPr lang="en-US" sz="1800">
                <a:solidFill>
                  <a:schemeClr val="lt1"/>
                </a:solidFill>
                <a:latin typeface="Corbel"/>
                <a:ea typeface="Corbel"/>
                <a:cs typeface="Corbel"/>
                <a:sym typeface="Corbel"/>
              </a:rPr>
              <a:t>Special Education IDEA, Grant #240	 324,820.00 </a:t>
            </a:r>
            <a:endParaRPr sz="1800">
              <a:solidFill>
                <a:schemeClr val="lt1"/>
              </a:solidFill>
              <a:latin typeface="Corbel"/>
              <a:ea typeface="Corbel"/>
              <a:cs typeface="Corbel"/>
              <a:sym typeface="Corbel"/>
            </a:endParaRPr>
          </a:p>
          <a:p>
            <a:pPr indent="0" lvl="0" marL="0" marR="0" rtl="0" algn="ctr">
              <a:lnSpc>
                <a:spcPct val="100000"/>
              </a:lnSpc>
              <a:spcBef>
                <a:spcPts val="0"/>
              </a:spcBef>
              <a:spcAft>
                <a:spcPts val="0"/>
              </a:spcAft>
              <a:buClr>
                <a:srgbClr val="000000"/>
              </a:buClr>
              <a:buSzPts val="1800"/>
              <a:buFont typeface="Arial"/>
              <a:buNone/>
            </a:pPr>
            <a:r>
              <a:rPr lang="en-US" sz="1800">
                <a:solidFill>
                  <a:schemeClr val="lt1"/>
                </a:solidFill>
                <a:latin typeface="Corbel"/>
                <a:ea typeface="Corbel"/>
                <a:cs typeface="Corbel"/>
                <a:sym typeface="Corbel"/>
              </a:rPr>
              <a:t>Special Education E.C, Grant #262	 9,502.00 </a:t>
            </a:r>
            <a:endParaRPr sz="1800">
              <a:solidFill>
                <a:schemeClr val="lt1"/>
              </a:solidFill>
              <a:latin typeface="Corbel"/>
              <a:ea typeface="Corbel"/>
              <a:cs typeface="Corbel"/>
              <a:sym typeface="Corbel"/>
            </a:endParaRPr>
          </a:p>
          <a:p>
            <a:pPr indent="0" lvl="0" marL="0" marR="0" rtl="0" algn="ctr">
              <a:lnSpc>
                <a:spcPct val="100000"/>
              </a:lnSpc>
              <a:spcBef>
                <a:spcPts val="0"/>
              </a:spcBef>
              <a:spcAft>
                <a:spcPts val="0"/>
              </a:spcAft>
              <a:buClr>
                <a:srgbClr val="000000"/>
              </a:buClr>
              <a:buSzPts val="1800"/>
              <a:buFont typeface="Arial"/>
              <a:buNone/>
            </a:pPr>
            <a:r>
              <a:rPr lang="en-US" sz="1800">
                <a:solidFill>
                  <a:schemeClr val="lt1"/>
                </a:solidFill>
                <a:latin typeface="Corbel"/>
                <a:ea typeface="Corbel"/>
                <a:cs typeface="Corbel"/>
                <a:sym typeface="Corbel"/>
              </a:rPr>
              <a:t>Title One, Grant #305            	 48,999.00 </a:t>
            </a:r>
            <a:endParaRPr sz="1800">
              <a:solidFill>
                <a:schemeClr val="lt1"/>
              </a:solidFill>
              <a:latin typeface="Corbel"/>
              <a:ea typeface="Corbel"/>
              <a:cs typeface="Corbel"/>
              <a:sym typeface="Corbel"/>
            </a:endParaRPr>
          </a:p>
          <a:p>
            <a:pPr indent="0" lvl="0" marL="0" marR="0" rtl="0" algn="ctr">
              <a:lnSpc>
                <a:spcPct val="100000"/>
              </a:lnSpc>
              <a:spcBef>
                <a:spcPts val="0"/>
              </a:spcBef>
              <a:spcAft>
                <a:spcPts val="0"/>
              </a:spcAft>
              <a:buClr>
                <a:srgbClr val="000000"/>
              </a:buClr>
              <a:buSzPts val="1800"/>
              <a:buFont typeface="Arial"/>
              <a:buNone/>
            </a:pPr>
            <a:r>
              <a:rPr lang="en-US" sz="1800">
                <a:solidFill>
                  <a:schemeClr val="lt1"/>
                </a:solidFill>
                <a:latin typeface="Corbel"/>
                <a:ea typeface="Corbel"/>
                <a:cs typeface="Corbel"/>
                <a:sym typeface="Corbel"/>
              </a:rPr>
              <a:t>Title IIA, Teacher Quality, Grant #140          	 19,087.00 </a:t>
            </a:r>
            <a:endParaRPr sz="1800">
              <a:solidFill>
                <a:schemeClr val="lt1"/>
              </a:solidFill>
              <a:latin typeface="Corbel"/>
              <a:ea typeface="Corbel"/>
              <a:cs typeface="Corbel"/>
              <a:sym typeface="Corbel"/>
            </a:endParaRPr>
          </a:p>
          <a:p>
            <a:pPr indent="0" lvl="0" marL="0" marR="0" rtl="0" algn="ctr">
              <a:lnSpc>
                <a:spcPct val="100000"/>
              </a:lnSpc>
              <a:spcBef>
                <a:spcPts val="0"/>
              </a:spcBef>
              <a:spcAft>
                <a:spcPts val="0"/>
              </a:spcAft>
              <a:buClr>
                <a:srgbClr val="000000"/>
              </a:buClr>
              <a:buSzPts val="1800"/>
              <a:buFont typeface="Arial"/>
              <a:buNone/>
            </a:pPr>
            <a:r>
              <a:rPr lang="en-US" sz="1800">
                <a:solidFill>
                  <a:schemeClr val="lt1"/>
                </a:solidFill>
                <a:latin typeface="Corbel"/>
                <a:ea typeface="Corbel"/>
                <a:cs typeface="Corbel"/>
                <a:sym typeface="Corbel"/>
              </a:rPr>
              <a:t>Title IV - PART A, Grant #309	 10,000.00 </a:t>
            </a:r>
            <a:endParaRPr sz="1800">
              <a:solidFill>
                <a:schemeClr val="lt1"/>
              </a:solidFill>
              <a:latin typeface="Corbel"/>
              <a:ea typeface="Corbel"/>
              <a:cs typeface="Corbel"/>
              <a:sym typeface="Corbel"/>
            </a:endParaRPr>
          </a:p>
          <a:p>
            <a:pPr indent="0" lvl="0" marL="0" marR="0" rtl="0" algn="ctr">
              <a:lnSpc>
                <a:spcPct val="100000"/>
              </a:lnSpc>
              <a:spcBef>
                <a:spcPts val="0"/>
              </a:spcBef>
              <a:spcAft>
                <a:spcPts val="0"/>
              </a:spcAft>
              <a:buClr>
                <a:srgbClr val="000000"/>
              </a:buClr>
              <a:buSzPts val="1800"/>
              <a:buFont typeface="Arial"/>
              <a:buNone/>
            </a:pPr>
            <a:r>
              <a:rPr lang="en-US" sz="1800">
                <a:solidFill>
                  <a:schemeClr val="lt1"/>
                </a:solidFill>
                <a:latin typeface="Corbel"/>
                <a:ea typeface="Corbel"/>
                <a:cs typeface="Corbel"/>
                <a:sym typeface="Corbel"/>
              </a:rPr>
              <a:t>Total	 $412,408.00 </a:t>
            </a:r>
            <a:endParaRPr sz="1800">
              <a:solidFill>
                <a:schemeClr val="lt1"/>
              </a:solidFill>
              <a:latin typeface="Corbel"/>
              <a:ea typeface="Corbel"/>
              <a:cs typeface="Corbel"/>
              <a:sym typeface="Corbel"/>
            </a:endParaRPr>
          </a:p>
        </p:txBody>
      </p:sp>
      <p:sp>
        <p:nvSpPr>
          <p:cNvPr id="176" name="Google Shape;176;g2d8b0f11630_0_31"/>
          <p:cNvSpPr/>
          <p:nvPr/>
        </p:nvSpPr>
        <p:spPr>
          <a:xfrm>
            <a:off x="0" y="5447910"/>
            <a:ext cx="11707500" cy="815011"/>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g2d8b0f11630_0_31"/>
          <p:cNvSpPr txBox="1"/>
          <p:nvPr>
            <p:ph type="title"/>
          </p:nvPr>
        </p:nvSpPr>
        <p:spPr>
          <a:xfrm>
            <a:off x="145950" y="5441917"/>
            <a:ext cx="11415600" cy="81501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11111"/>
              <a:buFont typeface="Corbel"/>
              <a:buNone/>
            </a:pPr>
            <a:r>
              <a:rPr lang="en-US">
                <a:solidFill>
                  <a:schemeClr val="lt1"/>
                </a:solidFill>
                <a:latin typeface="Times New Roman"/>
                <a:ea typeface="Times New Roman"/>
                <a:cs typeface="Times New Roman"/>
                <a:sym typeface="Times New Roman"/>
              </a:rPr>
              <a:t>Resources: FY26 Grants</a:t>
            </a:r>
            <a:endParaRPr>
              <a:solidFill>
                <a:schemeClr val="lt1"/>
              </a:solidFill>
              <a:latin typeface="Times New Roman"/>
              <a:ea typeface="Times New Roman"/>
              <a:cs typeface="Times New Roman"/>
              <a:sym typeface="Times New Roman"/>
            </a:endParaRPr>
          </a:p>
        </p:txBody>
      </p:sp>
      <p:pic>
        <p:nvPicPr>
          <p:cNvPr id="178" name="Google Shape;178;g2d8b0f11630_0_31"/>
          <p:cNvPicPr preferRelativeResize="0"/>
          <p:nvPr/>
        </p:nvPicPr>
        <p:blipFill rotWithShape="1">
          <a:blip r:embed="rId3">
            <a:alphaModFix/>
          </a:blip>
          <a:srcRect b="0" l="0" r="0" t="0"/>
          <a:stretch/>
        </p:blipFill>
        <p:spPr>
          <a:xfrm>
            <a:off x="10368982" y="109306"/>
            <a:ext cx="1708868" cy="1305385"/>
          </a:xfrm>
          <a:prstGeom prst="rect">
            <a:avLst/>
          </a:prstGeom>
          <a:noFill/>
          <a:ln>
            <a:noFill/>
          </a:ln>
        </p:spPr>
      </p:pic>
      <p:pic>
        <p:nvPicPr>
          <p:cNvPr id="179" name="Google Shape;179;g2d8b0f11630_0_31"/>
          <p:cNvPicPr preferRelativeResize="0"/>
          <p:nvPr/>
        </p:nvPicPr>
        <p:blipFill>
          <a:blip r:embed="rId4">
            <a:alphaModFix/>
          </a:blip>
          <a:stretch>
            <a:fillRect/>
          </a:stretch>
        </p:blipFill>
        <p:spPr>
          <a:xfrm>
            <a:off x="1022350" y="1247776"/>
            <a:ext cx="8516875" cy="3125600"/>
          </a:xfrm>
          <a:prstGeom prst="rect">
            <a:avLst/>
          </a:prstGeom>
          <a:solidFill>
            <a:schemeClr val="lt1"/>
          </a:solid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393793a9e35_4_45"/>
          <p:cNvSpPr/>
          <p:nvPr/>
        </p:nvSpPr>
        <p:spPr>
          <a:xfrm>
            <a:off x="0" y="200"/>
            <a:ext cx="334860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5310"/>
              <a:buFont typeface="Corbel"/>
              <a:buNone/>
            </a:pPr>
            <a:r>
              <a:rPr b="0" i="0" lang="en-US" sz="4510" u="none" cap="none" strike="noStrike">
                <a:solidFill>
                  <a:schemeClr val="lt1"/>
                </a:solidFill>
                <a:latin typeface="Times New Roman"/>
                <a:ea typeface="Times New Roman"/>
                <a:cs typeface="Times New Roman"/>
                <a:sym typeface="Times New Roman"/>
              </a:rPr>
              <a:t>  </a:t>
            </a:r>
            <a:endParaRPr b="0" i="0" sz="900" u="none" cap="none" strike="noStrike">
              <a:solidFill>
                <a:schemeClr val="lt1"/>
              </a:solidFill>
              <a:latin typeface="Arial"/>
              <a:ea typeface="Arial"/>
              <a:cs typeface="Arial"/>
              <a:sym typeface="Arial"/>
            </a:endParaRPr>
          </a:p>
        </p:txBody>
      </p:sp>
      <p:sp>
        <p:nvSpPr>
          <p:cNvPr id="186" name="Google Shape;186;g393793a9e35_4_45"/>
          <p:cNvSpPr txBox="1"/>
          <p:nvPr/>
        </p:nvSpPr>
        <p:spPr>
          <a:xfrm>
            <a:off x="38975" y="1200000"/>
            <a:ext cx="3409200" cy="23550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200"/>
              </a:spcBef>
              <a:spcAft>
                <a:spcPts val="0"/>
              </a:spcAft>
              <a:buClr>
                <a:schemeClr val="dk1"/>
              </a:buClr>
              <a:buSzPts val="1100"/>
              <a:buFont typeface="Arial"/>
              <a:buNone/>
            </a:pPr>
            <a:r>
              <a:rPr lang="en-US" sz="3700">
                <a:solidFill>
                  <a:schemeClr val="lt1"/>
                </a:solidFill>
                <a:latin typeface="Times New Roman"/>
                <a:ea typeface="Times New Roman"/>
                <a:cs typeface="Times New Roman"/>
                <a:sym typeface="Times New Roman"/>
              </a:rPr>
              <a:t>Proposed </a:t>
            </a:r>
            <a:r>
              <a:rPr lang="en-US" sz="3400">
                <a:solidFill>
                  <a:schemeClr val="lt1"/>
                </a:solidFill>
                <a:latin typeface="Times New Roman"/>
                <a:ea typeface="Times New Roman"/>
                <a:cs typeface="Times New Roman"/>
                <a:sym typeface="Times New Roman"/>
              </a:rPr>
              <a:t>FY27 Superintendent’s Budget</a:t>
            </a:r>
            <a:r>
              <a:rPr b="1" lang="en-US" sz="2300">
                <a:solidFill>
                  <a:schemeClr val="lt1"/>
                </a:solidFill>
                <a:latin typeface="Times New Roman"/>
                <a:ea typeface="Times New Roman"/>
                <a:cs typeface="Times New Roman"/>
                <a:sym typeface="Times New Roman"/>
              </a:rPr>
              <a:t> </a:t>
            </a:r>
            <a:endParaRPr sz="3900">
              <a:solidFill>
                <a:schemeClr val="lt1"/>
              </a:solidFill>
              <a:latin typeface="Times New Roman"/>
              <a:ea typeface="Times New Roman"/>
              <a:cs typeface="Times New Roman"/>
              <a:sym typeface="Times New Roman"/>
            </a:endParaRPr>
          </a:p>
          <a:p>
            <a:pPr indent="0" lvl="0" marL="0" marR="0" rtl="0" algn="l">
              <a:lnSpc>
                <a:spcPct val="90000"/>
              </a:lnSpc>
              <a:spcBef>
                <a:spcPts val="0"/>
              </a:spcBef>
              <a:spcAft>
                <a:spcPts val="0"/>
              </a:spcAft>
              <a:buClr>
                <a:schemeClr val="lt1"/>
              </a:buClr>
              <a:buSzPts val="5310"/>
              <a:buFont typeface="Corbel"/>
              <a:buNone/>
            </a:pPr>
            <a:r>
              <a:t/>
            </a:r>
            <a:endParaRPr sz="4000">
              <a:solidFill>
                <a:schemeClr val="lt1"/>
              </a:solidFill>
              <a:latin typeface="Times New Roman"/>
              <a:ea typeface="Times New Roman"/>
              <a:cs typeface="Times New Roman"/>
              <a:sym typeface="Times New Roman"/>
            </a:endParaRPr>
          </a:p>
        </p:txBody>
      </p:sp>
      <p:sp>
        <p:nvSpPr>
          <p:cNvPr id="187" name="Google Shape;187;g393793a9e35_4_45"/>
          <p:cNvSpPr txBox="1"/>
          <p:nvPr/>
        </p:nvSpPr>
        <p:spPr>
          <a:xfrm>
            <a:off x="3523850" y="1137400"/>
            <a:ext cx="8454000" cy="811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2000"/>
              <a:buFont typeface="Arial"/>
              <a:buNone/>
            </a:pPr>
            <a:r>
              <a:t/>
            </a:r>
            <a:endParaRPr sz="2000">
              <a:solidFill>
                <a:srgbClr val="595959"/>
              </a:solidFill>
              <a:latin typeface="Times New Roman"/>
              <a:ea typeface="Times New Roman"/>
              <a:cs typeface="Times New Roman"/>
              <a:sym typeface="Times New Roman"/>
            </a:endParaRPr>
          </a:p>
        </p:txBody>
      </p:sp>
      <p:pic>
        <p:nvPicPr>
          <p:cNvPr id="188" name="Google Shape;188;g393793a9e35_4_45"/>
          <p:cNvPicPr preferRelativeResize="0"/>
          <p:nvPr/>
        </p:nvPicPr>
        <p:blipFill rotWithShape="1">
          <a:blip r:embed="rId3">
            <a:alphaModFix/>
          </a:blip>
          <a:srcRect b="0" l="0" r="0" t="0"/>
          <a:stretch/>
        </p:blipFill>
        <p:spPr>
          <a:xfrm>
            <a:off x="853383" y="4710169"/>
            <a:ext cx="1484321" cy="1133857"/>
          </a:xfrm>
          <a:prstGeom prst="rect">
            <a:avLst/>
          </a:prstGeom>
          <a:noFill/>
          <a:ln>
            <a:noFill/>
          </a:ln>
        </p:spPr>
      </p:pic>
      <p:pic>
        <p:nvPicPr>
          <p:cNvPr id="189" name="Google Shape;189;g393793a9e35_4_45" title="IMG_0940.jpg"/>
          <p:cNvPicPr preferRelativeResize="0"/>
          <p:nvPr/>
        </p:nvPicPr>
        <p:blipFill>
          <a:blip r:embed="rId4">
            <a:alphaModFix/>
          </a:blip>
          <a:stretch>
            <a:fillRect/>
          </a:stretch>
        </p:blipFill>
        <p:spPr>
          <a:xfrm>
            <a:off x="3142788" y="0"/>
            <a:ext cx="9109366" cy="68945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Frame">
  <a:themeElements>
    <a:clrScheme name="Custom 9">
      <a:dk1>
        <a:srgbClr val="000000"/>
      </a:dk1>
      <a:lt1>
        <a:srgbClr val="FFFFFF"/>
      </a:lt1>
      <a:dk2>
        <a:srgbClr val="545454"/>
      </a:dk2>
      <a:lt2>
        <a:srgbClr val="BFBFBF"/>
      </a:lt2>
      <a:accent1>
        <a:srgbClr val="2756C7"/>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2023-05-23T13:57:49Z</dcterms:created>
  <dc:creator>Margo Ferrick</dc:creator>
</cp:coreProperties>
</file>